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92" r:id="rId3"/>
    <p:sldId id="293" r:id="rId4"/>
    <p:sldId id="294" r:id="rId5"/>
    <p:sldId id="295" r:id="rId6"/>
    <p:sldId id="296" r:id="rId7"/>
    <p:sldId id="300" r:id="rId8"/>
    <p:sldId id="286" r:id="rId9"/>
    <p:sldId id="301" r:id="rId10"/>
    <p:sldId id="302" r:id="rId11"/>
    <p:sldId id="303" r:id="rId12"/>
    <p:sldId id="304" r:id="rId13"/>
    <p:sldId id="305" r:id="rId14"/>
    <p:sldId id="317" r:id="rId15"/>
    <p:sldId id="281" r:id="rId16"/>
    <p:sldId id="318" r:id="rId17"/>
    <p:sldId id="265" r:id="rId18"/>
    <p:sldId id="306" r:id="rId19"/>
    <p:sldId id="288" r:id="rId20"/>
    <p:sldId id="271" r:id="rId21"/>
    <p:sldId id="311" r:id="rId22"/>
    <p:sldId id="312" r:id="rId23"/>
    <p:sldId id="313" r:id="rId24"/>
    <p:sldId id="316" r:id="rId25"/>
    <p:sldId id="315" r:id="rId26"/>
    <p:sldId id="314" r:id="rId27"/>
    <p:sldId id="308" r:id="rId28"/>
    <p:sldId id="319" r:id="rId29"/>
    <p:sldId id="320" r:id="rId30"/>
    <p:sldId id="321" r:id="rId31"/>
    <p:sldId id="289" r:id="rId32"/>
    <p:sldId id="322" r:id="rId33"/>
    <p:sldId id="309" r:id="rId34"/>
    <p:sldId id="310" r:id="rId35"/>
    <p:sldId id="279" r:id="rId36"/>
  </p:sldIdLst>
  <p:sldSz cx="9144000" cy="5143500" type="screen16x9"/>
  <p:notesSz cx="9144000" cy="5143500"/>
  <p:embeddedFontLs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ExtraBold" panose="020B0906030804020204" pitchFamily="34" charset="0"/>
      <p:bold r:id="rId46"/>
      <p:boldItalic r:id="rId47"/>
    </p:embeddedFont>
    <p:embeddedFont>
      <p:font typeface="Open Sans SemiBold" panose="020B0706030804020204" pitchFamily="34" charset="0"/>
      <p:bold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R="0" lvl="0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None/>
      <a:defRPr lang="en-US" sz="1400" b="0" i="0" u="none" strike="noStrike" cap="none">
        <a:solidFill>
          <a:srgbClr val="000000"/>
        </a:solidFill>
        <a:latin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051" autoAdjust="0"/>
  </p:normalViewPr>
  <p:slideViewPr>
    <p:cSldViewPr>
      <p:cViewPr varScale="1">
        <p:scale>
          <a:sx n="124" d="100"/>
          <a:sy n="124" d="100"/>
        </p:scale>
        <p:origin x="122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4B65459-4C01-9248-BDAA-F28591FAF6F5}" type="datetimeFigureOut">
              <a:rPr lang="en-US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9327042-6B61-B148-8485-8BBBFAA13D2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Η κυρά Χρυσούλα, είναι απόφοιτος Δημοτικού και ζει σε χωριό του Έβρου.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3483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2946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680EE-695A-7D86-CDF9-69C1EF4FD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78A3D-4D88-EB7F-B880-3BAE4943E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91CCF9-26B3-E01F-43D1-354CEC8E1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161DE-AEBB-FE10-4F39-0494890B6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6936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Εδώ ερχόμαστε εμείς «Τ</a:t>
            </a:r>
            <a:r>
              <a:rPr lang="en-US" dirty="0"/>
              <a:t>he Polyglots team</a:t>
            </a:r>
            <a:r>
              <a:rPr lang="el-GR" dirty="0"/>
              <a:t>» του </a:t>
            </a:r>
            <a:r>
              <a:rPr lang="en-US" dirty="0"/>
              <a:t>WordPress</a:t>
            </a:r>
            <a:r>
              <a:rPr lang="el-GR" dirty="0"/>
              <a:t>. </a:t>
            </a:r>
            <a:br>
              <a:rPr lang="el-GR" dirty="0"/>
            </a:br>
            <a:r>
              <a:rPr lang="en-US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K</a:t>
            </a:r>
            <a:r>
              <a:rPr lang="el-GR" sz="1200" dirty="0" err="1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άνουμε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 το </a:t>
            </a:r>
            <a:r>
              <a:rPr lang="en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WordPress </a:t>
            </a:r>
            <a:r>
              <a:rPr lang="el-GR" sz="1200" dirty="0" err="1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προσβάσιμο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 σε όσους δεν γνωρίζουν Αγγλικά … με λίγη βοήθεια από τους φίλους </a:t>
            </a:r>
            <a:r>
              <a:rPr lang="en-US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developers 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που πρέπει να κάνουν σωστά την δουλειά τους ώστε να είναι μεταφράσιμα τα λεκτικά στον κώδικα τους</a:t>
            </a:r>
            <a:endParaRPr lang="el-GR" sz="1200" dirty="0">
              <a:solidFill>
                <a:srgbClr val="3858E9"/>
              </a:solidFill>
              <a:latin typeface="Open Sans SemiBold"/>
              <a:ea typeface="Open Sans SemiBold"/>
              <a:cs typeface="Open Sans SemiBold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9169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B6AA-CDF1-BDBE-1EF9-3CCA8F7E5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1909CC-D9E7-334E-3584-765A943F4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A04A73-AF83-D925-C5C7-7731FD72C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Εδώ ερχόμαστε εμείς «Τ</a:t>
            </a:r>
            <a:r>
              <a:rPr lang="en-US" dirty="0"/>
              <a:t>he Polyglots team</a:t>
            </a:r>
            <a:r>
              <a:rPr lang="el-GR" dirty="0"/>
              <a:t>» του </a:t>
            </a:r>
            <a:r>
              <a:rPr lang="en-US" dirty="0"/>
              <a:t>WordPress</a:t>
            </a:r>
            <a:r>
              <a:rPr lang="el-GR" dirty="0"/>
              <a:t>. </a:t>
            </a:r>
            <a:br>
              <a:rPr lang="el-GR" dirty="0"/>
            </a:br>
            <a:r>
              <a:rPr lang="en-US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K</a:t>
            </a:r>
            <a:r>
              <a:rPr lang="el-GR" sz="1200" dirty="0" err="1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άνουμε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 το </a:t>
            </a:r>
            <a:r>
              <a:rPr lang="en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WordPress </a:t>
            </a:r>
            <a:r>
              <a:rPr lang="el-GR" sz="1200" dirty="0" err="1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προσβάσιμο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 σε όσους δεν γνωρίζουν Αγγλικά … με λίγη βοήθεια από τους φίλους </a:t>
            </a:r>
            <a:r>
              <a:rPr lang="en-US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developers 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"/>
              </a:rPr>
              <a:t>που πρέπει να κάνουν σωστά την δουλειά τους ώστε να είναι μεταφράσιμα τα λεκτικά στον κώδικα τους</a:t>
            </a:r>
            <a:endParaRPr lang="el-GR" sz="1200" dirty="0">
              <a:solidFill>
                <a:srgbClr val="3858E9"/>
              </a:solidFill>
              <a:latin typeface="Open Sans SemiBold"/>
              <a:ea typeface="Open Sans SemiBold"/>
              <a:cs typeface="Open Sans SemiBold"/>
            </a:endParaRPr>
          </a:p>
          <a:p>
            <a:endParaRPr lang="el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227AD-324E-B2A9-341B-33595D645D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8852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/>
        </p:spPr>
        <p:txBody>
          <a:bodyPr rtlCol="0"/>
          <a:lstStyle/>
          <a:p>
            <a:pPr>
              <a:defRPr/>
            </a:pPr>
            <a:r>
              <a:rPr lang="en-US"/>
              <a:t>Με bold οι contributors της 4.3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we do as Polyglots Team</a:t>
            </a: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734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1"/>
          <p:cNvSpPr>
            <a:spLocks noGrp="1" noChangeArrowheads="1"/>
          </p:cNvSpPr>
          <p:nvPr>
            <p:ph type="body" idx="1"/>
          </p:nvPr>
        </p:nvSpPr>
        <p:spPr bwMode="auto">
          <a:prstGeom prst="rect">
            <a:avLst/>
          </a:prstGeom>
          <a:noFill/>
          <a:ln/>
        </p:spPr>
        <p:txBody>
          <a:bodyPr rtlCol="0"/>
          <a:lstStyle/>
          <a:p>
            <a:pPr>
              <a:defRPr/>
            </a:pPr>
            <a:r>
              <a:rPr lang="en-US"/>
              <a:t>WIP το GIF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ed1d6aa1e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ed1d6aa1e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Της αρέσει να βγάζει φωτογραφίες από το χωριό και να τις ανεβάζει σε γνωστό </a:t>
            </a:r>
            <a:r>
              <a:rPr lang="en-US" dirty="0"/>
              <a:t>social media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861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Όταν της πρότεινα να μπει στο </a:t>
            </a:r>
            <a:r>
              <a:rPr lang="en-US" dirty="0"/>
              <a:t>wordpress.com </a:t>
            </a:r>
            <a:r>
              <a:rPr lang="el-GR" dirty="0"/>
              <a:t>και να φτιάξει ένα </a:t>
            </a:r>
            <a:r>
              <a:rPr lang="en-US" dirty="0"/>
              <a:t>site </a:t>
            </a:r>
            <a:r>
              <a:rPr lang="el-GR" dirty="0"/>
              <a:t>για τις </a:t>
            </a:r>
            <a:r>
              <a:rPr lang="el-GR" dirty="0" err="1"/>
              <a:t>φωτογραφίε</a:t>
            </a:r>
            <a:r>
              <a:rPr lang="el-GR" dirty="0"/>
              <a:t> της, είδε αυτό.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0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Για να το δείτε μέσα από τα μάτια της, δείτε και εσείς σε μια γλώσσα που δεν καταλαβαίνετε.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415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Αν καταφέρει να κάνει </a:t>
            </a:r>
            <a:r>
              <a:rPr lang="en-US" dirty="0"/>
              <a:t>Login (</a:t>
            </a:r>
            <a:r>
              <a:rPr lang="el-GR" dirty="0"/>
              <a:t>τι είναι αυτό παιδί μου;) θα δει κάτι που στα μάτια της φαίνεται έτσι.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452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7e80635c0_1_2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7e80635c0_1_2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Στην Ελλάδα το </a:t>
            </a:r>
            <a:r>
              <a:rPr lang="en-US" dirty="0"/>
              <a:t>49% toy 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πληθυσμού άνω των 55 ετών στην Ελλάδα δεν γνωρίζει </a:t>
            </a:r>
            <a:r>
              <a:rPr lang="en-US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KAMIA </a:t>
            </a: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ξένη γλώσσα</a:t>
            </a:r>
            <a:r>
              <a:rPr lang="en-US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. </a:t>
            </a:r>
            <a:br>
              <a:rPr lang="en-US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l-GR" sz="1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Όχι η κυρά Χρυσούλα, αυτή ξέρει Γερμανικά.</a:t>
            </a:r>
          </a:p>
        </p:txBody>
      </p:sp>
    </p:spTree>
    <p:extLst>
      <p:ext uri="{BB962C8B-B14F-4D97-AF65-F5344CB8AC3E}">
        <p14:creationId xmlns:p14="http://schemas.microsoft.com/office/powerpoint/2010/main" val="224923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7e80635c0_1_2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7e80635c0_1_2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29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Αυτά τα μη μεταφρασμένα </a:t>
            </a:r>
            <a:r>
              <a:rPr lang="en-US" dirty="0"/>
              <a:t>strings </a:t>
            </a:r>
            <a:r>
              <a:rPr lang="el-GR" dirty="0"/>
              <a:t>ανάλογα με το πόσα πολλά ή λίγα είναι μπορεί να 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2253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Αυτά τα μη μεταφρασμένα </a:t>
            </a:r>
            <a:r>
              <a:rPr lang="en-US" dirty="0"/>
              <a:t>strings </a:t>
            </a:r>
            <a:r>
              <a:rPr lang="el-GR" dirty="0"/>
              <a:t>ανάλογα με το πόσα πολλά ή λίγα είναι μπορεί να ενοχλητικά ή και αποτρεπτικά (ειδικά αν πρόκειται για </a:t>
            </a:r>
            <a:r>
              <a:rPr lang="en-US" dirty="0"/>
              <a:t>e-shop).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975-CB27-4DBE-AB2E-3E6FE6A1D1EE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998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10"/>
          <p:cNvSpPr/>
          <p:nvPr/>
        </p:nvSpPr>
        <p:spPr bwMode="auto">
          <a:xfrm flipH="1">
            <a:off x="8246400" y="4245925"/>
            <a:ext cx="897599" cy="897599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3" name="Shape 11"/>
          <p:cNvSpPr/>
          <p:nvPr/>
        </p:nvSpPr>
        <p:spPr bwMode="auto">
          <a:xfrm flipH="1">
            <a:off x="8246400" y="4245875"/>
            <a:ext cx="897599" cy="897599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4" name="Shape 12"/>
          <p:cNvSpPr>
            <a:spLocks noGrp="1"/>
          </p:cNvSpPr>
          <p:nvPr>
            <p:ph type="title"/>
          </p:nvPr>
        </p:nvSpPr>
        <p:spPr bwMode="auto">
          <a:xfrm>
            <a:off x="390525" y="1819275"/>
            <a:ext cx="8222099" cy="933599"/>
          </a:xfrm>
          <a:prstGeom prst="rect">
            <a:avLst/>
          </a:prstGeom>
        </p:spPr>
        <p:txBody>
          <a:bodyPr vert="horz" lIns="91425" tIns="91425" rIns="91425" bIns="91425" rtlCol="0" anchor="b"/>
          <a:lstStyle>
            <a:lvl1pPr lvl="0">
              <a:spcBef>
                <a:spcPts val="0"/>
              </a:spcBef>
              <a:buSzPct val="100000"/>
              <a:defRPr lang="en-US" sz="4800"/>
            </a:lvl1pPr>
            <a:lvl2pPr lvl="1">
              <a:spcBef>
                <a:spcPts val="0"/>
              </a:spcBef>
              <a:buSzPct val="100000"/>
              <a:defRPr lang="en-US" sz="4800"/>
            </a:lvl2pPr>
            <a:lvl3pPr lvl="2">
              <a:spcBef>
                <a:spcPts val="0"/>
              </a:spcBef>
              <a:buSzPct val="100000"/>
              <a:defRPr lang="en-US" sz="4800"/>
            </a:lvl3pPr>
            <a:lvl4pPr lvl="3">
              <a:spcBef>
                <a:spcPts val="0"/>
              </a:spcBef>
              <a:buSzPct val="100000"/>
              <a:defRPr lang="en-US" sz="4800"/>
            </a:lvl4pPr>
            <a:lvl5pPr lvl="4">
              <a:spcBef>
                <a:spcPts val="0"/>
              </a:spcBef>
              <a:buSzPct val="100000"/>
              <a:defRPr lang="en-US" sz="4800"/>
            </a:lvl5pPr>
            <a:lvl6pPr lvl="5">
              <a:spcBef>
                <a:spcPts val="0"/>
              </a:spcBef>
              <a:buSzPct val="100000"/>
              <a:defRPr lang="en-US" sz="4800"/>
            </a:lvl6pPr>
            <a:lvl7pPr lvl="6">
              <a:spcBef>
                <a:spcPts val="0"/>
              </a:spcBef>
              <a:buSzPct val="100000"/>
              <a:defRPr lang="en-US" sz="4800"/>
            </a:lvl7pPr>
            <a:lvl8pPr lvl="7">
              <a:spcBef>
                <a:spcPts val="0"/>
              </a:spcBef>
              <a:buSzPct val="100000"/>
              <a:defRPr lang="en-US" sz="4800"/>
            </a:lvl8pPr>
            <a:lvl9pPr lvl="8">
              <a:spcBef>
                <a:spcPts val="0"/>
              </a:spcBef>
              <a:buSzPct val="100000"/>
              <a:defRPr lang="en-US" sz="48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Shape 13"/>
          <p:cNvSpPr>
            <a:spLocks noGrp="1"/>
          </p:cNvSpPr>
          <p:nvPr>
            <p:ph type="subTitle" idx="1"/>
          </p:nvPr>
        </p:nvSpPr>
        <p:spPr bwMode="auto">
          <a:xfrm>
            <a:off x="390525" y="2789129"/>
            <a:ext cx="8222099" cy="432899"/>
          </a:xfrm>
          <a:prstGeom prst="rect">
            <a:avLst/>
          </a:prstGeom>
        </p:spPr>
        <p:txBody>
          <a:bodyPr vert="horz" lIns="91425" tIns="91425" rIns="91425" bIns="91425" rtlCol="0" anchor="t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 lang="en-US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800">
                <a:solidFill>
                  <a:schemeClr val="lt1"/>
                </a:solidFill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Shape 14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7CC4360F-111C-4B88-B060-6A079B3DDBE0}" type="slidenum">
              <a:r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numb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58"/>
          <p:cNvSpPr>
            <a:spLocks noGrp="1"/>
          </p:cNvSpPr>
          <p:nvPr>
            <p:ph type="title" idx="10"/>
          </p:nvPr>
        </p:nvSpPr>
        <p:spPr bwMode="auto">
          <a:xfrm>
            <a:off x="475499" y="1258524"/>
            <a:ext cx="8222099" cy="1963500"/>
          </a:xfrm>
          <a:prstGeom prst="rect">
            <a:avLst/>
          </a:prstGeom>
        </p:spPr>
        <p:txBody>
          <a:bodyPr vert="horz" lIns="91425" tIns="91425" rIns="91425" bIns="91425" rtlCol="0" anchor="b"/>
          <a:lstStyle>
            <a:lvl1pPr lvl="0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1pPr>
            <a:lvl2pPr lvl="1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2pPr>
            <a:lvl3pPr lvl="2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3pPr>
            <a:lvl4pPr lvl="3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4pPr>
            <a:lvl5pPr lvl="4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5pPr>
            <a:lvl6pPr lvl="5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6pPr>
            <a:lvl7pPr lvl="6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7pPr>
            <a:lvl8pPr lvl="7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8pPr>
            <a:lvl9pPr lvl="8" algn="ctr">
              <a:spcBef>
                <a:spcPts val="0"/>
              </a:spcBef>
              <a:buClr>
                <a:srgbClr val="424242"/>
              </a:buClr>
              <a:buSzPct val="100000"/>
              <a:defRPr lang="en-US" sz="12000">
                <a:solidFill>
                  <a:srgbClr val="424242"/>
                </a:solidFill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Shape 59"/>
          <p:cNvSpPr>
            <a:spLocks noGrp="1"/>
          </p:cNvSpPr>
          <p:nvPr>
            <p:ph type="body" idx="11"/>
          </p:nvPr>
        </p:nvSpPr>
        <p:spPr bwMode="auto">
          <a:xfrm>
            <a:off x="475499" y="3304625"/>
            <a:ext cx="8222099" cy="1300800"/>
          </a:xfrm>
          <a:prstGeom prst="rect">
            <a:avLst/>
          </a:prstGeom>
        </p:spPr>
        <p:txBody>
          <a:bodyPr vert="horz" lIns="91425" tIns="91425" rIns="91425" bIns="91425" rtlCol="0" anchor="t"/>
          <a:lstStyle>
            <a:lvl1pPr lvl="0" algn="ctr">
              <a:spcBef>
                <a:spcPts val="0"/>
              </a:spcBef>
            </a:lvl1pPr>
            <a:lvl2pPr lvl="1" algn="ctr">
              <a:spcBef>
                <a:spcPts val="0"/>
              </a:spcBef>
            </a:lvl2pPr>
            <a:lvl3pPr lvl="2" algn="ctr">
              <a:spcBef>
                <a:spcPts val="0"/>
              </a:spcBef>
            </a:lvl3pPr>
            <a:lvl4pPr lvl="3" algn="ctr">
              <a:spcBef>
                <a:spcPts val="0"/>
              </a:spcBef>
            </a:lvl4pPr>
            <a:lvl5pPr lvl="4" algn="ctr">
              <a:spcBef>
                <a:spcPts val="0"/>
              </a:spcBef>
            </a:lvl5pPr>
            <a:lvl6pPr lvl="5" algn="ctr">
              <a:spcBef>
                <a:spcPts val="0"/>
              </a:spcBef>
            </a:lvl6pPr>
            <a:lvl7pPr lvl="6" algn="ctr">
              <a:spcBef>
                <a:spcPts val="0"/>
              </a:spcBef>
            </a:lvl7pPr>
            <a:lvl8pPr lvl="7" algn="ctr">
              <a:spcBef>
                <a:spcPts val="0"/>
              </a:spcBef>
            </a:lvl8pPr>
            <a:lvl9pPr lvl="8" algn="ctr">
              <a:spcBef>
                <a:spcPts val="0"/>
              </a:spcBef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Shape 60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899E1C97-90D4-4443-9A6E-27496D76B01A}" type="slidenum">
              <a:r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62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BECC8D68-5C93-439F-B53E-392ECE03B4CB}" type="slidenum">
              <a:r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F01D3-B09F-471E-9F43-FCC0C10D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0E643-2E48-4A45-9A41-B93D54906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6D2B6-0BED-4FDF-B63A-7BFFFE4CF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E277B-B5DB-42FA-9E07-8C8C11AA5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98AD-B9C1-47BB-A4E6-77EB2B19C356}" type="datetimeFigureOut">
              <a:rPr lang="el-GR" smtClean="0"/>
              <a:t>19/11/2025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A8DAA-8F3F-4A9D-8D77-91749E940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8CCF5-CE87-403E-9ECB-0C09228E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3E1E-3B42-4A61-B469-114216F09B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6346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1_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233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064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DA855-253F-4DEB-BD49-C05901724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9E68B-F0EF-42F1-91FE-28D07722C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D8E2D-DFE4-45BB-A04B-53772DCA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98AD-B9C1-47BB-A4E6-77EB2B19C356}" type="datetimeFigureOut">
              <a:rPr lang="el-GR" smtClean="0"/>
              <a:t>19/11/2025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6469C-64C9-4229-B419-DFEB40E1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C7208-4A03-4B54-8884-AB3B3384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3E1E-3B42-4A61-B469-114216F09B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7411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D4E11-D45D-4C59-99BF-D6EB72452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D1887-7F4F-47BF-B2CF-E4BB5534E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56F33-0E83-4316-8960-2A8C66EDD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F98AD-B9C1-47BB-A4E6-77EB2B19C356}" type="datetimeFigureOut">
              <a:rPr lang="el-GR" smtClean="0"/>
              <a:t>19/11/2025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5CA92-E338-4426-8A40-7179BB116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D0720-C407-4CFC-9A61-0F8C89B81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13E1E-3B42-4A61-B469-114216F09BF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466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16"/>
          <p:cNvSpPr>
            <a:spLocks noGrp="1"/>
          </p:cNvSpPr>
          <p:nvPr>
            <p:ph type="title"/>
          </p:nvPr>
        </p:nvSpPr>
        <p:spPr bwMode="auto">
          <a:xfrm>
            <a:off x="460950" y="2065349"/>
            <a:ext cx="8222099" cy="1012799"/>
          </a:xfrm>
          <a:prstGeom prst="rect">
            <a:avLst/>
          </a:prstGeom>
        </p:spPr>
        <p:txBody>
          <a:bodyPr vert="horz" lIns="91425" tIns="91425" rIns="91425" bIns="91425" rtlCol="0" anchor="ctr"/>
          <a:lstStyle>
            <a:lvl1pPr lvl="0">
              <a:spcBef>
                <a:spcPts val="0"/>
              </a:spcBef>
              <a:buSzPct val="100000"/>
              <a:defRPr lang="en-US" sz="4200"/>
            </a:lvl1pPr>
            <a:lvl2pPr lvl="1">
              <a:spcBef>
                <a:spcPts val="0"/>
              </a:spcBef>
              <a:buSzPct val="100000"/>
              <a:defRPr lang="en-US" sz="4200"/>
            </a:lvl2pPr>
            <a:lvl3pPr lvl="2">
              <a:spcBef>
                <a:spcPts val="0"/>
              </a:spcBef>
              <a:buSzPct val="100000"/>
              <a:defRPr lang="en-US" sz="4200"/>
            </a:lvl3pPr>
            <a:lvl4pPr lvl="3">
              <a:spcBef>
                <a:spcPts val="0"/>
              </a:spcBef>
              <a:buSzPct val="100000"/>
              <a:defRPr lang="en-US" sz="4200"/>
            </a:lvl4pPr>
            <a:lvl5pPr lvl="4">
              <a:spcBef>
                <a:spcPts val="0"/>
              </a:spcBef>
              <a:buSzPct val="100000"/>
              <a:defRPr lang="en-US" sz="4200"/>
            </a:lvl5pPr>
            <a:lvl6pPr lvl="5">
              <a:spcBef>
                <a:spcPts val="0"/>
              </a:spcBef>
              <a:buSzPct val="100000"/>
              <a:defRPr lang="en-US" sz="4200"/>
            </a:lvl6pPr>
            <a:lvl7pPr lvl="6">
              <a:spcBef>
                <a:spcPts val="0"/>
              </a:spcBef>
              <a:buSzPct val="100000"/>
              <a:defRPr lang="en-US" sz="4200"/>
            </a:lvl7pPr>
            <a:lvl8pPr lvl="7">
              <a:spcBef>
                <a:spcPts val="0"/>
              </a:spcBef>
              <a:buSzPct val="100000"/>
              <a:defRPr lang="en-US" sz="4200"/>
            </a:lvl8pPr>
            <a:lvl9pPr lvl="8">
              <a:spcBef>
                <a:spcPts val="0"/>
              </a:spcBef>
              <a:buSzPct val="100000"/>
              <a:defRPr lang="en-US" sz="42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Shape 17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B5AA0C9A-8ECA-4446-A91F-028D5080A03A}" type="slidenum">
              <a:rPr/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preserve="1" userDrawn="1">
  <p:cSld name="Title and 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19"/>
          <p:cNvSpPr/>
          <p:nvPr/>
        </p:nvSpPr>
        <p:spPr bwMode="auto">
          <a:xfrm rot="10800000" flipH="1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3" name="Shape 20"/>
          <p:cNvSpPr/>
          <p:nvPr/>
        </p:nvSpPr>
        <p:spPr bwMode="auto"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00" scaled="0"/>
          </a:gra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4" name="Shape 21"/>
          <p:cNvSpPr>
            <a:spLocks noGrp="1"/>
          </p:cNvSpPr>
          <p:nvPr>
            <p:ph type="title"/>
          </p:nvPr>
        </p:nvSpPr>
        <p:spPr bwMode="auto">
          <a:xfrm>
            <a:off x="471899" y="738724"/>
            <a:ext cx="8222099" cy="767699"/>
          </a:xfrm>
          <a:prstGeom prst="rect">
            <a:avLst/>
          </a:prstGeom>
        </p:spPr>
        <p:txBody>
          <a:bodyPr vert="horz" lIns="91425" tIns="91425" rIns="91425" bIns="91425" rtlCol="0" anchor="b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Shape 22"/>
          <p:cNvSpPr>
            <a:spLocks noGrp="1"/>
          </p:cNvSpPr>
          <p:nvPr>
            <p:ph type="body" idx="1"/>
          </p:nvPr>
        </p:nvSpPr>
        <p:spPr bwMode="auto">
          <a:xfrm>
            <a:off x="471899" y="1919075"/>
            <a:ext cx="8222099" cy="2710200"/>
          </a:xfrm>
          <a:prstGeom prst="rect">
            <a:avLst/>
          </a:prstGeom>
        </p:spPr>
        <p:txBody>
          <a:bodyPr vert="horz" lIns="91425" tIns="91425" rIns="91425" bIns="91425" rtlCol="0" anchor="t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Shape 23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45735104-AF79-4948-AD67-F68DE0E13FB1}" type="slidenum">
              <a:r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ColTx" preserve="1" userDrawn="1">
  <p:cSld name="Title and two 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25"/>
          <p:cNvSpPr/>
          <p:nvPr/>
        </p:nvSpPr>
        <p:spPr bwMode="auto">
          <a:xfrm rot="10800000" flipH="1">
            <a:off x="0" y="1685999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3" name="Shape 26"/>
          <p:cNvSpPr/>
          <p:nvPr/>
        </p:nvSpPr>
        <p:spPr bwMode="auto"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00" scaled="0"/>
          </a:gra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4" name="Shape 27"/>
          <p:cNvSpPr>
            <a:spLocks noGrp="1"/>
          </p:cNvSpPr>
          <p:nvPr>
            <p:ph type="title"/>
          </p:nvPr>
        </p:nvSpPr>
        <p:spPr bwMode="auto">
          <a:xfrm>
            <a:off x="471899" y="738724"/>
            <a:ext cx="8222099" cy="767699"/>
          </a:xfrm>
          <a:prstGeom prst="rect">
            <a:avLst/>
          </a:prstGeom>
        </p:spPr>
        <p:txBody>
          <a:bodyPr vert="horz" lIns="91425" tIns="91425" rIns="91425" bIns="91425" rtlCol="0" anchor="b"/>
          <a:lstStyle>
            <a:lvl1pPr lvl="0">
              <a:spcBef>
                <a:spcPts val="0"/>
              </a:spcBef>
            </a:lvl1pPr>
            <a:lvl2pPr lvl="1">
              <a:spcBef>
                <a:spcPts val="0"/>
              </a:spcBef>
            </a:lvl2pPr>
            <a:lvl3pPr lvl="2">
              <a:spcBef>
                <a:spcPts val="0"/>
              </a:spcBef>
            </a:lvl3pPr>
            <a:lvl4pPr lvl="3">
              <a:spcBef>
                <a:spcPts val="0"/>
              </a:spcBef>
            </a:lvl4pPr>
            <a:lvl5pPr lvl="4">
              <a:spcBef>
                <a:spcPts val="0"/>
              </a:spcBef>
            </a:lvl5pPr>
            <a:lvl6pPr lvl="5">
              <a:spcBef>
                <a:spcPts val="0"/>
              </a:spcBef>
            </a:lvl6pPr>
            <a:lvl7pPr lvl="6">
              <a:spcBef>
                <a:spcPts val="0"/>
              </a:spcBef>
            </a:lvl7pPr>
            <a:lvl8pPr lvl="7">
              <a:spcBef>
                <a:spcPts val="0"/>
              </a:spcBef>
            </a:lvl8pPr>
            <a:lvl9pPr lvl="8">
              <a:spcBef>
                <a:spcPts val="0"/>
              </a:spcBef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Shape 28"/>
          <p:cNvSpPr>
            <a:spLocks noGrp="1"/>
          </p:cNvSpPr>
          <p:nvPr>
            <p:ph type="body" idx="1"/>
          </p:nvPr>
        </p:nvSpPr>
        <p:spPr bwMode="auto">
          <a:xfrm>
            <a:off x="471899" y="1919075"/>
            <a:ext cx="3999899" cy="2710200"/>
          </a:xfrm>
          <a:prstGeom prst="rect">
            <a:avLst/>
          </a:prstGeom>
        </p:spPr>
        <p:txBody>
          <a:bodyPr vert="horz" lIns="91425" tIns="91425" rIns="91425" bIns="91425" rtlCol="0" anchor="t"/>
          <a:lstStyle>
            <a:lvl1pPr lvl="0">
              <a:spcBef>
                <a:spcPts val="0"/>
              </a:spcBef>
              <a:buSzPct val="100000"/>
              <a:defRPr lang="en-US" sz="1400"/>
            </a:lvl1pPr>
            <a:lvl2pPr lvl="1">
              <a:spcBef>
                <a:spcPts val="0"/>
              </a:spcBef>
              <a:buSzPct val="100000"/>
              <a:defRPr lang="en-US" sz="1200"/>
            </a:lvl2pPr>
            <a:lvl3pPr lvl="2">
              <a:spcBef>
                <a:spcPts val="0"/>
              </a:spcBef>
              <a:buSzPct val="100000"/>
              <a:defRPr lang="en-US" sz="1200"/>
            </a:lvl3pPr>
            <a:lvl4pPr lvl="3">
              <a:spcBef>
                <a:spcPts val="0"/>
              </a:spcBef>
              <a:buSzPct val="100000"/>
              <a:defRPr lang="en-US" sz="1200"/>
            </a:lvl4pPr>
            <a:lvl5pPr lvl="4">
              <a:spcBef>
                <a:spcPts val="0"/>
              </a:spcBef>
              <a:buSzPct val="100000"/>
              <a:defRPr lang="en-US" sz="1200"/>
            </a:lvl5pPr>
            <a:lvl6pPr lvl="5">
              <a:spcBef>
                <a:spcPts val="0"/>
              </a:spcBef>
              <a:buSzPct val="100000"/>
              <a:defRPr lang="en-US" sz="1200"/>
            </a:lvl6pPr>
            <a:lvl7pPr lvl="6">
              <a:spcBef>
                <a:spcPts val="0"/>
              </a:spcBef>
              <a:buSzPct val="100000"/>
              <a:defRPr lang="en-US" sz="1200"/>
            </a:lvl7pPr>
            <a:lvl8pPr lvl="7">
              <a:spcBef>
                <a:spcPts val="0"/>
              </a:spcBef>
              <a:buSzPct val="100000"/>
              <a:defRPr lang="en-US" sz="1200"/>
            </a:lvl8pPr>
            <a:lvl9pPr lvl="8">
              <a:spcBef>
                <a:spcPts val="0"/>
              </a:spcBef>
              <a:buSzPct val="100000"/>
              <a:defRPr lang="en-US" sz="12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Shape 29"/>
          <p:cNvSpPr>
            <a:spLocks noGrp="1"/>
          </p:cNvSpPr>
          <p:nvPr>
            <p:ph type="body" idx="2"/>
          </p:nvPr>
        </p:nvSpPr>
        <p:spPr bwMode="auto">
          <a:xfrm>
            <a:off x="4694250" y="1919075"/>
            <a:ext cx="3999899" cy="2710200"/>
          </a:xfrm>
          <a:prstGeom prst="rect">
            <a:avLst/>
          </a:prstGeom>
        </p:spPr>
        <p:txBody>
          <a:bodyPr vert="horz" lIns="91425" tIns="91425" rIns="91425" bIns="91425" rtlCol="0" anchor="t"/>
          <a:lstStyle>
            <a:lvl1pPr lvl="0">
              <a:spcBef>
                <a:spcPts val="0"/>
              </a:spcBef>
              <a:buSzPct val="100000"/>
              <a:defRPr lang="en-US" sz="1400"/>
            </a:lvl1pPr>
            <a:lvl2pPr lvl="1">
              <a:spcBef>
                <a:spcPts val="0"/>
              </a:spcBef>
              <a:buSzPct val="100000"/>
              <a:defRPr lang="en-US" sz="1200"/>
            </a:lvl2pPr>
            <a:lvl3pPr lvl="2">
              <a:spcBef>
                <a:spcPts val="0"/>
              </a:spcBef>
              <a:buSzPct val="100000"/>
              <a:defRPr lang="en-US" sz="1200"/>
            </a:lvl3pPr>
            <a:lvl4pPr lvl="3">
              <a:spcBef>
                <a:spcPts val="0"/>
              </a:spcBef>
              <a:buSzPct val="100000"/>
              <a:defRPr lang="en-US" sz="1200"/>
            </a:lvl4pPr>
            <a:lvl5pPr lvl="4">
              <a:spcBef>
                <a:spcPts val="0"/>
              </a:spcBef>
              <a:buSzPct val="100000"/>
              <a:defRPr lang="en-US" sz="1200"/>
            </a:lvl5pPr>
            <a:lvl6pPr lvl="5">
              <a:spcBef>
                <a:spcPts val="0"/>
              </a:spcBef>
              <a:buSzPct val="100000"/>
              <a:defRPr lang="en-US" sz="1200"/>
            </a:lvl6pPr>
            <a:lvl7pPr lvl="6">
              <a:spcBef>
                <a:spcPts val="0"/>
              </a:spcBef>
              <a:buSzPct val="100000"/>
              <a:defRPr lang="en-US" sz="1200"/>
            </a:lvl7pPr>
            <a:lvl8pPr lvl="7">
              <a:spcBef>
                <a:spcPts val="0"/>
              </a:spcBef>
              <a:buSzPct val="100000"/>
              <a:defRPr lang="en-US" sz="1200"/>
            </a:lvl8pPr>
            <a:lvl9pPr lvl="8">
              <a:spcBef>
                <a:spcPts val="0"/>
              </a:spcBef>
              <a:buSzPct val="100000"/>
              <a:defRPr lang="en-US" sz="12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7" name="Shape 30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37E88ADE-3408-44F0-B0B7-9E65D6343242}" type="slidenum">
              <a:r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32"/>
          <p:cNvSpPr/>
          <p:nvPr/>
        </p:nvSpPr>
        <p:spPr bwMode="auto">
          <a:xfrm rot="10800000" flipH="1">
            <a:off x="0" y="656399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3" name="Shape 33"/>
          <p:cNvSpPr/>
          <p:nvPr/>
        </p:nvSpPr>
        <p:spPr bwMode="auto"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00" scaled="0"/>
          </a:gra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4" name="Shape 34"/>
          <p:cNvSpPr>
            <a:spLocks noGrp="1"/>
          </p:cNvSpPr>
          <p:nvPr>
            <p:ph type="title"/>
          </p:nvPr>
        </p:nvSpPr>
        <p:spPr bwMode="auto">
          <a:xfrm>
            <a:off x="98250" y="16350"/>
            <a:ext cx="8826599" cy="602700"/>
          </a:xfrm>
          <a:prstGeom prst="rect">
            <a:avLst/>
          </a:prstGeom>
        </p:spPr>
        <p:txBody>
          <a:bodyPr vert="horz" lIns="91425" tIns="91425" rIns="91425" bIns="91425" rtlCol="0" anchor="ctr"/>
          <a:lstStyle>
            <a:lvl1pPr lvl="0">
              <a:spcBef>
                <a:spcPts val="0"/>
              </a:spcBef>
              <a:buSzPct val="100000"/>
              <a:defRPr lang="en-US" sz="1800"/>
            </a:lvl1pPr>
            <a:lvl2pPr lvl="1">
              <a:spcBef>
                <a:spcPts val="0"/>
              </a:spcBef>
              <a:buSzPct val="100000"/>
              <a:defRPr lang="en-US" sz="1800"/>
            </a:lvl2pPr>
            <a:lvl3pPr lvl="2">
              <a:spcBef>
                <a:spcPts val="0"/>
              </a:spcBef>
              <a:buSzPct val="100000"/>
              <a:defRPr lang="en-US" sz="1800"/>
            </a:lvl3pPr>
            <a:lvl4pPr lvl="3">
              <a:spcBef>
                <a:spcPts val="0"/>
              </a:spcBef>
              <a:buSzPct val="100000"/>
              <a:defRPr lang="en-US" sz="1800"/>
            </a:lvl4pPr>
            <a:lvl5pPr lvl="4">
              <a:spcBef>
                <a:spcPts val="0"/>
              </a:spcBef>
              <a:buSzPct val="100000"/>
              <a:defRPr lang="en-US" sz="1800"/>
            </a:lvl5pPr>
            <a:lvl6pPr lvl="5">
              <a:spcBef>
                <a:spcPts val="0"/>
              </a:spcBef>
              <a:buSzPct val="100000"/>
              <a:defRPr lang="en-US" sz="1800"/>
            </a:lvl6pPr>
            <a:lvl7pPr lvl="6">
              <a:spcBef>
                <a:spcPts val="0"/>
              </a:spcBef>
              <a:buSzPct val="100000"/>
              <a:defRPr lang="en-US" sz="1800"/>
            </a:lvl7pPr>
            <a:lvl8pPr lvl="7">
              <a:spcBef>
                <a:spcPts val="0"/>
              </a:spcBef>
              <a:buSzPct val="100000"/>
              <a:defRPr lang="en-US" sz="1800"/>
            </a:lvl8pPr>
            <a:lvl9pPr lvl="8">
              <a:spcBef>
                <a:spcPts val="0"/>
              </a:spcBef>
              <a:buSzPct val="100000"/>
              <a:defRPr lang="en-US" sz="18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Shape 35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C5C6C409-D989-4C6A-9E9B-6D43269AF063}" type="slidenum">
              <a:r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One column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37"/>
          <p:cNvSpPr txBox="1"/>
          <p:nvPr/>
        </p:nvSpPr>
        <p:spPr bwMode="auto">
          <a:xfrm rot="10800000" flipH="1">
            <a:off x="3276600" y="25"/>
            <a:ext cx="5867399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3" name="Shape 38"/>
          <p:cNvSpPr/>
          <p:nvPr/>
        </p:nvSpPr>
        <p:spPr bwMode="auto">
          <a:xfrm rot="-5400000">
            <a:off x="759150" y="2517449"/>
            <a:ext cx="5143499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00" scaled="0"/>
          </a:gra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4" name="Shape 39"/>
          <p:cNvSpPr>
            <a:spLocks noGrp="1"/>
          </p:cNvSpPr>
          <p:nvPr>
            <p:ph type="title" idx="10"/>
          </p:nvPr>
        </p:nvSpPr>
        <p:spPr bwMode="auto">
          <a:xfrm>
            <a:off x="226077" y="357800"/>
            <a:ext cx="2807999" cy="953399"/>
          </a:xfrm>
          <a:prstGeom prst="rect">
            <a:avLst/>
          </a:prstGeom>
        </p:spPr>
        <p:txBody>
          <a:bodyPr vert="horz" lIns="91425" tIns="91425" rIns="91425" bIns="91425" rtlCol="0" anchor="b"/>
          <a:lstStyle>
            <a:lvl1pPr lvl="0">
              <a:spcBef>
                <a:spcPts val="0"/>
              </a:spcBef>
              <a:buSzPct val="100000"/>
              <a:defRPr lang="en-US" sz="2400"/>
            </a:lvl1pPr>
            <a:lvl2pPr lvl="1">
              <a:spcBef>
                <a:spcPts val="0"/>
              </a:spcBef>
              <a:buSzPct val="100000"/>
              <a:defRPr lang="en-US" sz="2400"/>
            </a:lvl2pPr>
            <a:lvl3pPr lvl="2">
              <a:spcBef>
                <a:spcPts val="0"/>
              </a:spcBef>
              <a:buSzPct val="100000"/>
              <a:defRPr lang="en-US" sz="2400"/>
            </a:lvl3pPr>
            <a:lvl4pPr lvl="3">
              <a:spcBef>
                <a:spcPts val="0"/>
              </a:spcBef>
              <a:buSzPct val="100000"/>
              <a:defRPr lang="en-US" sz="2400"/>
            </a:lvl4pPr>
            <a:lvl5pPr lvl="4">
              <a:spcBef>
                <a:spcPts val="0"/>
              </a:spcBef>
              <a:buSzPct val="100000"/>
              <a:defRPr lang="en-US" sz="2400"/>
            </a:lvl5pPr>
            <a:lvl6pPr lvl="5">
              <a:spcBef>
                <a:spcPts val="0"/>
              </a:spcBef>
              <a:buSzPct val="100000"/>
              <a:defRPr lang="en-US" sz="2400"/>
            </a:lvl6pPr>
            <a:lvl7pPr lvl="6">
              <a:spcBef>
                <a:spcPts val="0"/>
              </a:spcBef>
              <a:buSzPct val="100000"/>
              <a:defRPr lang="en-US" sz="2400"/>
            </a:lvl7pPr>
            <a:lvl8pPr lvl="7">
              <a:spcBef>
                <a:spcPts val="0"/>
              </a:spcBef>
              <a:buSzPct val="100000"/>
              <a:defRPr lang="en-US" sz="2400"/>
            </a:lvl8pPr>
            <a:lvl9pPr lvl="8">
              <a:spcBef>
                <a:spcPts val="0"/>
              </a:spcBef>
              <a:buSzPct val="100000"/>
              <a:defRPr lang="en-US" sz="24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Shape 40"/>
          <p:cNvSpPr>
            <a:spLocks noGrp="1"/>
          </p:cNvSpPr>
          <p:nvPr>
            <p:ph type="body" idx="11"/>
          </p:nvPr>
        </p:nvSpPr>
        <p:spPr bwMode="auto">
          <a:xfrm>
            <a:off x="226075" y="1465800"/>
            <a:ext cx="2807999" cy="3163499"/>
          </a:xfrm>
          <a:prstGeom prst="rect">
            <a:avLst/>
          </a:prstGeom>
        </p:spPr>
        <p:txBody>
          <a:bodyPr vert="horz" lIns="91425" tIns="91425" rIns="91425" bIns="91425" rtlCol="0" anchor="t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lang="en-US" sz="1200">
                <a:solidFill>
                  <a:schemeClr val="lt1"/>
                </a:solidFill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Shape 41"/>
          <p:cNvSpPr>
            <a:spLocks noGrp="1"/>
          </p:cNvSpPr>
          <p:nvPr>
            <p:ph type="sldNum" sz="quarter" idx="12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990C57FE-8417-4B2D-A4B7-CA5E0415F186}" type="slidenum">
              <a:r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Main 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43"/>
          <p:cNvSpPr>
            <a:spLocks noGrp="1"/>
          </p:cNvSpPr>
          <p:nvPr>
            <p:ph type="title" idx="10"/>
          </p:nvPr>
        </p:nvSpPr>
        <p:spPr bwMode="auto">
          <a:xfrm>
            <a:off x="490250" y="488250"/>
            <a:ext cx="6227100" cy="4090800"/>
          </a:xfrm>
          <a:prstGeom prst="rect">
            <a:avLst/>
          </a:prstGeom>
        </p:spPr>
        <p:txBody>
          <a:bodyPr vert="horz" lIns="91425" tIns="91425" rIns="91425" bIns="91425" rtlCol="0" anchor="ctr"/>
          <a:lstStyle>
            <a:lvl1pPr lvl="0">
              <a:spcBef>
                <a:spcPts val="0"/>
              </a:spcBef>
              <a:buSzPct val="100000"/>
              <a:defRPr lang="en-US" sz="6000"/>
            </a:lvl1pPr>
            <a:lvl2pPr lvl="1">
              <a:spcBef>
                <a:spcPts val="0"/>
              </a:spcBef>
              <a:buSzPct val="100000"/>
              <a:defRPr lang="en-US" sz="6000"/>
            </a:lvl2pPr>
            <a:lvl3pPr lvl="2">
              <a:spcBef>
                <a:spcPts val="0"/>
              </a:spcBef>
              <a:buSzPct val="100000"/>
              <a:defRPr lang="en-US" sz="6000"/>
            </a:lvl3pPr>
            <a:lvl4pPr lvl="3">
              <a:spcBef>
                <a:spcPts val="0"/>
              </a:spcBef>
              <a:buSzPct val="100000"/>
              <a:defRPr lang="en-US" sz="6000"/>
            </a:lvl4pPr>
            <a:lvl5pPr lvl="4">
              <a:spcBef>
                <a:spcPts val="0"/>
              </a:spcBef>
              <a:buSzPct val="100000"/>
              <a:defRPr lang="en-US" sz="6000"/>
            </a:lvl5pPr>
            <a:lvl6pPr lvl="5">
              <a:spcBef>
                <a:spcPts val="0"/>
              </a:spcBef>
              <a:buSzPct val="100000"/>
              <a:defRPr lang="en-US" sz="6000"/>
            </a:lvl6pPr>
            <a:lvl7pPr lvl="6">
              <a:spcBef>
                <a:spcPts val="0"/>
              </a:spcBef>
              <a:buSzPct val="100000"/>
              <a:defRPr lang="en-US" sz="6000"/>
            </a:lvl7pPr>
            <a:lvl8pPr lvl="7">
              <a:spcBef>
                <a:spcPts val="0"/>
              </a:spcBef>
              <a:buSzPct val="100000"/>
              <a:defRPr lang="en-US" sz="6000"/>
            </a:lvl8pPr>
            <a:lvl9pPr lvl="8">
              <a:spcBef>
                <a:spcPts val="0"/>
              </a:spcBef>
              <a:buSzPct val="100000"/>
              <a:defRPr lang="en-US" sz="6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Shape 44"/>
          <p:cNvSpPr>
            <a:spLocks noGrp="1"/>
          </p:cNvSpPr>
          <p:nvPr>
            <p:ph type="sldNum" sz="quarter" idx="11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08ABA39D-01D0-45EA-89A9-EECF47821C97}" type="slidenum">
              <a:rPr/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title and 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46"/>
          <p:cNvSpPr/>
          <p:nvPr/>
        </p:nvSpPr>
        <p:spPr bwMode="auto">
          <a:xfrm flipH="1">
            <a:off x="0" y="0"/>
            <a:ext cx="4572000" cy="51434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3" name="Shape 47"/>
          <p:cNvSpPr/>
          <p:nvPr/>
        </p:nvSpPr>
        <p:spPr bwMode="auto">
          <a:xfrm rot="5400000">
            <a:off x="1946424" y="2517750"/>
            <a:ext cx="5142899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00" scaled="0"/>
          </a:gra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4" name="Shape 48"/>
          <p:cNvSpPr>
            <a:spLocks noGrp="1"/>
          </p:cNvSpPr>
          <p:nvPr>
            <p:ph type="title" idx="10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</p:spPr>
        <p:txBody>
          <a:bodyPr vert="horz" lIns="91425" tIns="91425" rIns="91425" bIns="91425" rtlCol="0" anchor="b"/>
          <a:lstStyle>
            <a:lvl1pPr lvl="0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1pPr>
            <a:lvl2pPr lvl="1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2pPr>
            <a:lvl3pPr lvl="2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3pPr>
            <a:lvl4pPr lvl="3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4pPr>
            <a:lvl5pPr lvl="4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5pPr>
            <a:lvl6pPr lvl="5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6pPr>
            <a:lvl7pPr lvl="6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7pPr>
            <a:lvl8pPr lvl="7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8pPr>
            <a:lvl9pPr lvl="8" algn="ctr">
              <a:spcBef>
                <a:spcPts val="0"/>
              </a:spcBef>
              <a:buClr>
                <a:srgbClr val="424242"/>
              </a:buClr>
              <a:buSzPct val="100000"/>
              <a:defRPr lang="en-US" sz="4200">
                <a:solidFill>
                  <a:srgbClr val="424242"/>
                </a:solidFill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5" name="Shape 49"/>
          <p:cNvSpPr>
            <a:spLocks noGrp="1"/>
          </p:cNvSpPr>
          <p:nvPr>
            <p:ph type="subTitle" idx="11"/>
          </p:nvPr>
        </p:nvSpPr>
        <p:spPr bwMode="auto">
          <a:xfrm>
            <a:off x="265500" y="2779465"/>
            <a:ext cx="4045199" cy="1235099"/>
          </a:xfrm>
          <a:prstGeom prst="rect">
            <a:avLst/>
          </a:prstGeom>
        </p:spPr>
        <p:txBody>
          <a:bodyPr vert="horz" lIns="91425" tIns="91425" rIns="91425" bIns="91425" rtlCol="0" anchor="t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lang="en-US" sz="21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6" name="Shape 50"/>
          <p:cNvSpPr>
            <a:spLocks noGrp="1"/>
          </p:cNvSpPr>
          <p:nvPr>
            <p:ph type="body" idx="12"/>
          </p:nvPr>
        </p:nvSpPr>
        <p:spPr bwMode="auto">
          <a:xfrm>
            <a:off x="4939499" y="724200"/>
            <a:ext cx="3837000" cy="3695099"/>
          </a:xfrm>
          <a:prstGeom prst="rect">
            <a:avLst/>
          </a:prstGeom>
        </p:spPr>
        <p:txBody>
          <a:bodyPr vert="horz" lIns="91425" tIns="91425" rIns="91425" bIns="91425" rtlCol="0" anchor="ctr"/>
          <a:lstStyle>
            <a:lvl1pPr lvl="0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 lang="en-US">
                <a:solidFill>
                  <a:schemeClr val="lt1"/>
                </a:solidFill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7" name="Shape 51"/>
          <p:cNvSpPr>
            <a:spLocks noGrp="1"/>
          </p:cNvSpPr>
          <p:nvPr>
            <p:ph type="sldNum" sz="quarter" idx="13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F7E88B0E-DF8F-4214-B097-7491F28C15F6}" type="slidenum">
              <a:rPr/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53"/>
          <p:cNvSpPr txBox="1"/>
          <p:nvPr/>
        </p:nvSpPr>
        <p:spPr bwMode="auto">
          <a:xfrm rot="10800000" flipH="1">
            <a:off x="0" y="0"/>
            <a:ext cx="9144000" cy="46958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3" name="Shape 54"/>
          <p:cNvSpPr/>
          <p:nvPr/>
        </p:nvSpPr>
        <p:spPr bwMode="auto">
          <a:xfrm rot="10800000" flipH="1">
            <a:off x="0" y="4622724"/>
            <a:ext cx="9144000" cy="74099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00" scaled="0"/>
          </a:gradFill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endParaRPr lang="en-US"/>
          </a:p>
        </p:txBody>
      </p:sp>
      <p:sp>
        <p:nvSpPr>
          <p:cNvPr id="4" name="Shape 55"/>
          <p:cNvSpPr>
            <a:spLocks noGrp="1"/>
          </p:cNvSpPr>
          <p:nvPr>
            <p:ph type="body"/>
          </p:nvPr>
        </p:nvSpPr>
        <p:spPr bwMode="auto">
          <a:xfrm>
            <a:off x="57150" y="4696825"/>
            <a:ext cx="8381999" cy="446700"/>
          </a:xfrm>
          <a:prstGeom prst="rect">
            <a:avLst/>
          </a:prstGeom>
        </p:spPr>
        <p:txBody>
          <a:bodyPr vert="horz" lIns="91425" tIns="91425" rIns="91425" bIns="91425" rtlCol="0" anchor="ctr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lang="en-US" sz="1200">
                <a:solidFill>
                  <a:schemeClr val="l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hape 56"/>
          <p:cNvSpPr>
            <a:spLocks noGrp="1"/>
          </p:cNvSpPr>
          <p:nvPr>
            <p:ph type="sldNum" sz="quarter" idx="1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</p:spPr>
        <p:txBody>
          <a:bodyPr vert="horz" lIns="91425" tIns="91425" rIns="91425" bIns="91425" rtlCol="0" anchor="ctr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fld id="{93DD18C6-6A67-49D3-897B-7F07E8BAF202}" type="slidenum">
              <a:rPr/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6"/>
          <p:cNvSpPr>
            <a:spLocks noGrp="1"/>
          </p:cNvSpPr>
          <p:nvPr>
            <p:ph type="title"/>
          </p:nvPr>
        </p:nvSpPr>
        <p:spPr bwMode="auto">
          <a:xfrm>
            <a:off x="471899" y="738724"/>
            <a:ext cx="8222099" cy="767699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buFont typeface="Roboto"/>
              <a:buNone/>
              <a:defRPr lang="en-US" sz="3200">
                <a:solidFill>
                  <a:schemeClr val="lt1"/>
                </a:solidFill>
                <a:latin typeface="Roboto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3" name="Shape 7"/>
          <p:cNvSpPr>
            <a:spLocks noGrp="1"/>
          </p:cNvSpPr>
          <p:nvPr>
            <p:ph type="body" idx="1"/>
          </p:nvPr>
        </p:nvSpPr>
        <p:spPr bwMode="auto">
          <a:xfrm>
            <a:off x="471899" y="1919075"/>
            <a:ext cx="8222099" cy="27102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/>
          <a:lstStyle>
            <a:lvl1pPr lvl="0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SzPct val="100000"/>
              <a:buFont typeface="Roboto"/>
              <a:defRPr lang="en-US" sz="1800">
                <a:solidFill>
                  <a:srgbClr val="737373"/>
                </a:solidFill>
                <a:latin typeface="Roboto"/>
              </a:defRPr>
            </a:lvl1pPr>
            <a:lvl2pPr lvl="1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2pPr>
            <a:lvl3pPr lvl="2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3pPr>
            <a:lvl4pPr lvl="3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4pPr>
            <a:lvl5pPr lvl="4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5pPr>
            <a:lvl6pPr lvl="5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6pPr>
            <a:lvl7pPr lvl="6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7pPr>
            <a:lvl8pPr lvl="7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8pPr>
            <a:lvl9pPr lvl="8">
              <a:lnSpc>
                <a:spcPct val="114999"/>
              </a:lnSpc>
              <a:spcBef>
                <a:spcPts val="0"/>
              </a:spcBef>
              <a:spcAft>
                <a:spcPts val="1600"/>
              </a:spcAft>
              <a:buClr>
                <a:srgbClr val="737373"/>
              </a:buClr>
              <a:buFont typeface="Roboto"/>
              <a:defRPr lang="en-US">
                <a:solidFill>
                  <a:srgbClr val="737373"/>
                </a:solidFill>
                <a:latin typeface="Roboto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Shape 8"/>
          <p:cNvSpPr>
            <a:spLocks noGrp="1"/>
          </p:cNvSpPr>
          <p:nvPr>
            <p:ph type="sldNum" sz="quarter" idx="4"/>
          </p:nvPr>
        </p:nvSpPr>
        <p:spPr bwMode="auto">
          <a:xfrm>
            <a:off x="8523541" y="4695623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>
            <a:noAutofit/>
          </a:bodyPr>
          <a:lstStyle/>
          <a:p>
            <a:pPr lvl="0" algn="r">
              <a:spcBef>
                <a:spcPts val="0"/>
              </a:spcBef>
              <a:buNone/>
              <a:defRPr/>
            </a:pPr>
            <a:fld id="{D5D49368-9236-4D94-AE04-D2A46446682B}" type="slidenum">
              <a:rPr/>
              <a:t>‹#›</a:t>
            </a:fld>
            <a:endParaRPr lang="en" sz="1000">
              <a:solidFill>
                <a:srgbClr val="737373"/>
              </a:solidFill>
              <a:latin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marR="0" lvl="0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1pPr>
    </p:titleStyle>
    <p:bodyStyle>
      <a:lvl1pPr marR="0" lvl="0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9pPr>
    </p:bodyStyle>
    <p:otherStyle>
      <a:lvl1pPr marR="0" lvl="0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None/>
        <a:defRPr lang="en-US" sz="1400" b="0" i="0" u="none" strike="noStrike" cap="none">
          <a:solidFill>
            <a:srgbClr val="000000"/>
          </a:solidFill>
          <a:latin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late.wordpres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oedit.net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ordpress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pgreece.org/wordpress-greece-slack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cGLwTt6BEs" TargetMode="External"/><Relationship Id="rId2" Type="http://schemas.openxmlformats.org/officeDocument/2006/relationships/hyperlink" Target="https://el.wordpress.org/team/translation-guide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2Xdz4WnYlj0&amp;t=356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rends.builtwith.com/cms/open-source/country/Greec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67"/>
          <p:cNvSpPr>
            <a:spLocks noGrp="1"/>
          </p:cNvSpPr>
          <p:nvPr>
            <p:ph type="title"/>
          </p:nvPr>
        </p:nvSpPr>
        <p:spPr bwMode="auto">
          <a:xfrm>
            <a:off x="390525" y="1819275"/>
            <a:ext cx="8222099" cy="933599"/>
          </a:xfrm>
          <a:prstGeom prst="rect">
            <a:avLst/>
          </a:prstGeom>
        </p:spPr>
        <p:txBody>
          <a:bodyPr vert="horz" lIns="91425" tIns="91425" rIns="91425" bIns="91425" rtlCol="0" anchor="b">
            <a:noAutofit/>
          </a:bodyPr>
          <a:lstStyle/>
          <a:p>
            <a:pPr lvl="0">
              <a:defRPr/>
            </a:pPr>
            <a:r>
              <a:rPr lang="el-GR" sz="4400" i="1" dirty="0">
                <a:latin typeface="Georgia" panose="02040502050405020303" pitchFamily="18" charset="0"/>
              </a:rPr>
              <a:t>Μεταφράζοντας το </a:t>
            </a:r>
            <a:r>
              <a:rPr lang="el-GR" sz="4400" i="1" dirty="0" err="1">
                <a:latin typeface="Georgia" panose="02040502050405020303" pitchFamily="18" charset="0"/>
              </a:rPr>
              <a:t>WordPress</a:t>
            </a:r>
            <a:r>
              <a:rPr lang="el-GR" sz="4400" i="1" dirty="0">
                <a:latin typeface="Georgia" panose="02040502050405020303" pitchFamily="18" charset="0"/>
              </a:rPr>
              <a:t>, με 0% τεχνικές γνώσεις</a:t>
            </a:r>
            <a:endParaRPr lang="en" sz="4400" i="1" dirty="0">
              <a:latin typeface="Georgia" panose="02040502050405020303" pitchFamily="18" charset="0"/>
            </a:endParaRPr>
          </a:p>
        </p:txBody>
      </p:sp>
      <p:sp>
        <p:nvSpPr>
          <p:cNvPr id="3" name="Shape 68"/>
          <p:cNvSpPr>
            <a:spLocks noGrp="1"/>
          </p:cNvSpPr>
          <p:nvPr>
            <p:ph type="subTitle" idx="1"/>
          </p:nvPr>
        </p:nvSpPr>
        <p:spPr bwMode="auto">
          <a:xfrm>
            <a:off x="385755" y="3737124"/>
            <a:ext cx="8222099" cy="432899"/>
          </a:xfrm>
          <a:prstGeom prst="rect">
            <a:avLst/>
          </a:prstGeom>
        </p:spPr>
        <p:txBody>
          <a:bodyPr vert="horz" lIns="91425" tIns="91425" rIns="91425" bIns="91425" rtlCol="0" anchor="t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r>
              <a:rPr lang="en" sz="2400" dirty="0"/>
              <a:t>Lena Stergatou</a:t>
            </a:r>
            <a:endParaRPr dirty="0"/>
          </a:p>
          <a:p>
            <a:pPr lvl="0">
              <a:spcBef>
                <a:spcPts val="0"/>
              </a:spcBef>
              <a:buNone/>
              <a:defRPr/>
            </a:pPr>
            <a:r>
              <a:rPr lang="en" sz="1400" dirty="0"/>
              <a:t>General Translation Editor for Greek language, </a:t>
            </a:r>
          </a:p>
          <a:p>
            <a:pPr lvl="0">
              <a:spcBef>
                <a:spcPts val="0"/>
              </a:spcBef>
              <a:buNone/>
              <a:defRPr/>
            </a:pPr>
            <a:r>
              <a:rPr lang="en" sz="1400" dirty="0"/>
              <a:t>Patras WordPress Meetup Organizer</a:t>
            </a:r>
          </a:p>
        </p:txBody>
      </p:sp>
      <p:pic>
        <p:nvPicPr>
          <p:cNvPr id="4" name="Google Shape;112;p20">
            <a:extLst>
              <a:ext uri="{FF2B5EF4-FFF2-40B4-BE49-F238E27FC236}">
                <a16:creationId xmlns:a16="http://schemas.microsoft.com/office/drawing/2014/main" id="{CD2DD47E-2992-44F8-8C58-8C6B9A9DB7E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44208" y="3597274"/>
            <a:ext cx="1586261" cy="1145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F667B1-6DEA-4097-9B5A-FADB46BA4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316"/>
            <a:ext cx="9144000" cy="452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7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3D4ED-2E3E-4C59-9F9B-08858CAEA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92" y="0"/>
            <a:ext cx="7222331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41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84EBA-778B-4CC8-9F42-881C70638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269" y="371475"/>
            <a:ext cx="7129463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33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C0EAB3-665D-450C-B3E9-E07F7197A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lang="el-GR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arketing</a:t>
            </a:r>
            <a:r>
              <a:rPr lang="el-GR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και χρήση αμετάφραστων κειμένων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AA96C7-28A8-48F8-B2C2-2183410221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2498" y="915566"/>
            <a:ext cx="8471949" cy="381642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Απώλεια εμπιστοσύνης &amp; επαγγελματισμού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Ο επισκέπτης βλέπει αγγλικά (“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Submit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”, “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Search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”) και νιώθει ότι το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site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είναι ημιτελές ή “ξένο”, μειώνοντας την αξιοπιστία — ειδικά σε 50+ κοινό που προτιμά οικεία γλώσσα.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l-GR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Χαμηλότερη εμπλοκή &amp; </a:t>
            </a:r>
            <a:r>
              <a:rPr lang="el-GR" b="1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conversion</a:t>
            </a:r>
            <a:r>
              <a:rPr lang="el-GR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l-GR" b="1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rate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Κουμπιά όπως “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Cart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ή “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More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 στα αγγλικά δημιουργούν τριβή· ο χρήστης διστάζει, εγκαταλείπει το καλάθι ή δεν εγγράφεται σε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newsletter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l-GR" sz="14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l-GR" sz="14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62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425CB-A29D-7B38-4BB3-16064E9AD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7817EBF-3537-36BA-90B1-AB204FF7B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</a:t>
            </a:r>
            <a:r>
              <a:rPr lang="el-GR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arketing</a:t>
            </a:r>
            <a:r>
              <a:rPr lang="el-GR" sz="27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και χρήση αμετάφραστων κειμένων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F8FCE-300B-C0FE-B35C-44335CDB74C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2498" y="915566"/>
            <a:ext cx="8471949" cy="381642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Κακό SEO &amp; </a:t>
            </a:r>
            <a:r>
              <a:rPr lang="el-GR" b="1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discoverability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Οι μη μεταφρασμένες λέξεις δεν ταιριάζουν με ελληνικές αναζητήσεις (π.χ. “Κατηγορίες”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vs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“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Categories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”), χάνοντας οργανική κίνηση από Google.gr.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Αρνητική εικόνα </a:t>
            </a:r>
            <a:r>
              <a:rPr lang="el-GR" b="1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brand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Δείχνει έλλειψη προσοχής στη λεπτομέρεια και αδιαφορία για το τοπικό κοινό, κάτι που ανταγωνιστές με πλήρως ελληνικό UI εκμεταλλεύονται άμεσα.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Χαμένη ευκαιρία </a:t>
            </a:r>
            <a:r>
              <a:rPr lang="el-GR" b="1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personalization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Δεν μπορείς να προσαρμόσεις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micro-copy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(π.χ. “Δωρεάν αποστολή άνω των 50€”) για να μιλήσεις στη γλώσσα/ηλικία του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target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l-GR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group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μειώνοντας αποτελεσματικότητα καμπανιών.</a:t>
            </a:r>
          </a:p>
          <a:p>
            <a:endParaRPr lang="el-GR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62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83"/>
          <p:cNvSpPr>
            <a:spLocks noGrp="1"/>
          </p:cNvSpPr>
          <p:nvPr>
            <p:ph type="title"/>
          </p:nvPr>
        </p:nvSpPr>
        <p:spPr bwMode="auto">
          <a:xfrm>
            <a:off x="721859" y="1781199"/>
            <a:ext cx="4824536" cy="602700"/>
          </a:xfrm>
          <a:prstGeom prst="rect">
            <a:avLst/>
          </a:prstGeom>
        </p:spPr>
        <p:txBody>
          <a:bodyPr vert="horz" lIns="91425" tIns="91425" rIns="91425" bIns="91425" rtlCol="0" anchor="b">
            <a:no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Polyglots team </a:t>
            </a:r>
            <a:endParaRPr lang="en" sz="4400" b="1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484C0-5ABA-429A-9B3E-53F95E3B14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3441700"/>
            <a:ext cx="7886700" cy="1125538"/>
          </a:xfrm>
        </p:spPr>
        <p:txBody>
          <a:bodyPr spcFirstLastPara="1" vert="horz" wrap="square" lIns="91425" tIns="91425" rIns="91425" bIns="91425" rtlCol="0" anchor="t" anchorCtr="0">
            <a:normAutofit fontScale="92500" lnSpcReduction="20000"/>
          </a:bodyPr>
          <a:lstStyle/>
          <a:p>
            <a:pPr algn="ctr">
              <a:spcAft>
                <a:spcPts val="1200"/>
              </a:spcAft>
              <a:buSzPts val="1800"/>
            </a:pPr>
            <a:r>
              <a:rPr lang="el-GR" sz="27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  <a:sym typeface="Open Sans"/>
              </a:rPr>
              <a:t>Κάνουμε το </a:t>
            </a:r>
            <a:r>
              <a:rPr lang="en" sz="27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  <a:sym typeface="Open Sans"/>
              </a:rPr>
              <a:t>WordPress </a:t>
            </a:r>
            <a:r>
              <a:rPr lang="el-GR" sz="2700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  <a:sym typeface="Open Sans"/>
              </a:rPr>
              <a:t>προσβάσιμο</a:t>
            </a:r>
            <a:r>
              <a:rPr lang="el-GR" sz="27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  <a:sym typeface="Open Sans"/>
              </a:rPr>
              <a:t> σε όσους δεν γνωρίζουν Αγγλικά</a:t>
            </a:r>
            <a:endParaRPr lang="el-GR" sz="27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Open Sans SemiBold"/>
            </a:endParaRPr>
          </a:p>
          <a:p>
            <a:pPr algn="ctr">
              <a:spcAft>
                <a:spcPts val="1200"/>
              </a:spcAft>
              <a:buSzPts val="1800"/>
            </a:pPr>
            <a:endParaRPr lang="el-GR" sz="2700" dirty="0">
              <a:solidFill>
                <a:srgbClr val="3858E9"/>
              </a:solidFill>
              <a:latin typeface="Roboto" panose="02000000000000000000" pitchFamily="2" charset="0"/>
              <a:ea typeface="Roboto" panose="02000000000000000000" pitchFamily="2" charset="0"/>
              <a:cs typeface="Open Sans SemiBold"/>
            </a:endParaRPr>
          </a:p>
        </p:txBody>
      </p:sp>
      <p:pic>
        <p:nvPicPr>
          <p:cNvPr id="11" name="Google Shape;73;p14">
            <a:extLst>
              <a:ext uri="{FF2B5EF4-FFF2-40B4-BE49-F238E27FC236}">
                <a16:creationId xmlns:a16="http://schemas.microsoft.com/office/drawing/2014/main" id="{2B7CEDB9-222E-4D71-9D83-E1B33173BD7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397" y="1094668"/>
            <a:ext cx="1621744" cy="1373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3CFB67-AC55-E762-E618-FEDBE8B62347}"/>
              </a:ext>
            </a:extLst>
          </p:cNvPr>
          <p:cNvSpPr txBox="1"/>
          <p:nvPr/>
        </p:nvSpPr>
        <p:spPr>
          <a:xfrm>
            <a:off x="395536" y="195486"/>
            <a:ext cx="4248472" cy="369332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/>
          <a:lstStyle>
            <a:lvl1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1pPr>
            <a:lvl2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2pPr>
            <a:lvl3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3pPr>
            <a:lvl4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4pPr>
            <a:lvl5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5pPr>
            <a:lvl6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6pPr>
            <a:lvl7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7pPr>
            <a:lvl8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8pPr>
            <a:lvl9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9pPr>
          </a:lstStyle>
          <a:p>
            <a:r>
              <a:rPr lang="el-GR" sz="2400" dirty="0"/>
              <a:t>Ποιος μπορεί να βοηθήσει;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443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E17FC63-9856-C90B-699A-F56DFA07759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CDEC0-8D24-B0B7-4EE8-2B3D713BD18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39552" y="1491630"/>
            <a:ext cx="5616624" cy="1373062"/>
          </a:xfrm>
        </p:spPr>
        <p:txBody>
          <a:bodyPr spcFirstLastPara="1" vert="horz" wrap="square" lIns="91425" tIns="91425" rIns="91425" bIns="91425" rtlCol="0" anchor="t" anchorCtr="0">
            <a:normAutofit fontScale="77500" lnSpcReduction="20000"/>
          </a:bodyPr>
          <a:lstStyle/>
          <a:p>
            <a:pPr algn="ctr">
              <a:spcAft>
                <a:spcPts val="1200"/>
              </a:spcAft>
              <a:buSzPts val="1800"/>
            </a:pPr>
            <a:r>
              <a:rPr lang="el-GR" sz="27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  <a:sym typeface="Open Sans"/>
              </a:rPr>
              <a:t>Όσοι γνωρίζουν έστω και ελάχιστα Αγγλικά και θέλουν να βοηθήσουν στην μετάφραση του «οικοσυστήματος» </a:t>
            </a:r>
            <a:r>
              <a:rPr lang="en-US" sz="27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  <a:sym typeface="Open Sans"/>
              </a:rPr>
              <a:t>WordPress </a:t>
            </a:r>
            <a:endParaRPr lang="el-GR" sz="27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Open Sans SemiBold"/>
            </a:endParaRPr>
          </a:p>
          <a:p>
            <a:pPr algn="ctr">
              <a:spcAft>
                <a:spcPts val="1200"/>
              </a:spcAft>
              <a:buSzPts val="1800"/>
            </a:pPr>
            <a:endParaRPr lang="el-GR" sz="2700" dirty="0">
              <a:solidFill>
                <a:srgbClr val="3858E9"/>
              </a:solidFill>
              <a:latin typeface="Roboto" panose="02000000000000000000" pitchFamily="2" charset="0"/>
              <a:ea typeface="Roboto" panose="02000000000000000000" pitchFamily="2" charset="0"/>
              <a:cs typeface="Open Sans SemiBold"/>
            </a:endParaRPr>
          </a:p>
        </p:txBody>
      </p:sp>
      <p:pic>
        <p:nvPicPr>
          <p:cNvPr id="11" name="Google Shape;73;p14">
            <a:extLst>
              <a:ext uri="{FF2B5EF4-FFF2-40B4-BE49-F238E27FC236}">
                <a16:creationId xmlns:a16="http://schemas.microsoft.com/office/drawing/2014/main" id="{98BB39D7-8DAD-F473-A5CC-5A5C0F71458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397" y="1094668"/>
            <a:ext cx="1621744" cy="13730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B1902C-49C0-7A50-5590-21341A22605F}"/>
              </a:ext>
            </a:extLst>
          </p:cNvPr>
          <p:cNvSpPr txBox="1"/>
          <p:nvPr/>
        </p:nvSpPr>
        <p:spPr>
          <a:xfrm>
            <a:off x="395536" y="195486"/>
            <a:ext cx="5472608" cy="369332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ctr"/>
          <a:lstStyle>
            <a:lvl1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1pPr>
            <a:lvl2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2pPr>
            <a:lvl3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3pPr>
            <a:lvl4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4pPr>
            <a:lvl5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5pPr>
            <a:lvl6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6pPr>
            <a:lvl7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7pPr>
            <a:lvl8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8pPr>
            <a:lvl9pPr>
              <a:buClr>
                <a:schemeClr val="lt1"/>
              </a:buClr>
              <a:buSzPct val="100000"/>
              <a:buFont typeface="Roboto"/>
              <a:defRPr sz="1800">
                <a:solidFill>
                  <a:schemeClr val="lt1"/>
                </a:solidFill>
                <a:latin typeface="Roboto"/>
              </a:defRPr>
            </a:lvl9pPr>
          </a:lstStyle>
          <a:p>
            <a:endParaRPr lang="en-US" dirty="0"/>
          </a:p>
        </p:txBody>
      </p:sp>
      <p:sp>
        <p:nvSpPr>
          <p:cNvPr id="6" name="Τίτλος 5">
            <a:extLst>
              <a:ext uri="{FF2B5EF4-FFF2-40B4-BE49-F238E27FC236}">
                <a16:creationId xmlns:a16="http://schemas.microsoft.com/office/drawing/2014/main" id="{3858AB3E-4240-195A-7D52-F981053CE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3" y="181485"/>
            <a:ext cx="8826599" cy="602700"/>
          </a:xfrm>
        </p:spPr>
        <p:txBody>
          <a:bodyPr/>
          <a:lstStyle/>
          <a:p>
            <a:r>
              <a:rPr lang="el-GR" dirty="0"/>
              <a:t>Ποιος μπορεί να γίνει μέλος στην ομάδα </a:t>
            </a:r>
            <a:r>
              <a:rPr lang="en-US" dirty="0"/>
              <a:t>Polyglots;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118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lIns="91425" tIns="91425" rIns="91425" bIns="91425" rtlCol="0" anchor="b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r>
              <a:rPr lang="en-US" dirty="0"/>
              <a:t>Greek Contributors. Yeah,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F4F08B-DA3D-4C22-BD56-DB84E0ED2B0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1520" y="843558"/>
            <a:ext cx="8748464" cy="3641576"/>
          </a:xfrm>
        </p:spPr>
        <p:txBody>
          <a:bodyPr/>
          <a:lstStyle/>
          <a:p>
            <a:r>
              <a:rPr lang="en-US" sz="800" b="1" dirty="0"/>
              <a:t>Current Translation Contributors (334) </a:t>
            </a:r>
            <a:br>
              <a:rPr lang="en-US" sz="800" b="1" dirty="0"/>
            </a:br>
            <a:r>
              <a:rPr lang="en-US" sz="800" dirty="0"/>
              <a:t>a1pha, ACTUS anima, </a:t>
            </a:r>
            <a:r>
              <a:rPr lang="en-US" sz="800" dirty="0" err="1"/>
              <a:t>AcyMailing</a:t>
            </a:r>
            <a:r>
              <a:rPr lang="en-US" sz="800" dirty="0"/>
              <a:t> Newsletter Team, Adam from </a:t>
            </a:r>
            <a:r>
              <a:rPr lang="en-US" sz="800" dirty="0" err="1"/>
              <a:t>Trustindex</a:t>
            </a:r>
            <a:r>
              <a:rPr lang="en-US" sz="800" dirty="0"/>
              <a:t>, </a:t>
            </a:r>
            <a:r>
              <a:rPr lang="en-US" sz="800" dirty="0" err="1"/>
              <a:t>aevmorfop</a:t>
            </a:r>
            <a:r>
              <a:rPr lang="en-US" sz="800" dirty="0"/>
              <a:t>, </a:t>
            </a:r>
            <a:r>
              <a:rPr lang="en-US" sz="800" dirty="0" err="1"/>
              <a:t>agafanja</a:t>
            </a:r>
            <a:r>
              <a:rPr lang="en-US" sz="800" dirty="0"/>
              <a:t>, </a:t>
            </a:r>
            <a:r>
              <a:rPr lang="en-US" sz="800" dirty="0" err="1"/>
              <a:t>aggelakisg</a:t>
            </a:r>
            <a:r>
              <a:rPr lang="en-US" sz="800" dirty="0"/>
              <a:t>, </a:t>
            </a:r>
            <a:r>
              <a:rPr lang="en-US" sz="800" dirty="0" err="1"/>
              <a:t>aimiliaselinidou</a:t>
            </a:r>
            <a:r>
              <a:rPr lang="en-US" sz="800" dirty="0"/>
              <a:t>, </a:t>
            </a:r>
            <a:r>
              <a:rPr lang="en-US" sz="800" dirty="0" err="1"/>
              <a:t>akkis</a:t>
            </a:r>
            <a:r>
              <a:rPr lang="en-US" sz="800" dirty="0"/>
              <a:t>, Al, Alex </a:t>
            </a:r>
            <a:r>
              <a:rPr lang="en-US" sz="800" dirty="0" err="1"/>
              <a:t>Cicovic</a:t>
            </a:r>
            <a:r>
              <a:rPr lang="en-US" sz="800" dirty="0"/>
              <a:t>, Alex Kirk, Alex </a:t>
            </a:r>
            <a:r>
              <a:rPr lang="en-US" sz="800" dirty="0" err="1"/>
              <a:t>Seidanis</a:t>
            </a:r>
            <a:r>
              <a:rPr lang="en-US" sz="800" dirty="0"/>
              <a:t>, </a:t>
            </a:r>
            <a:r>
              <a:rPr lang="en-US" sz="800" dirty="0" err="1"/>
              <a:t>algeorgiadis</a:t>
            </a:r>
            <a:r>
              <a:rPr lang="en-US" sz="800" dirty="0"/>
              <a:t>, </a:t>
            </a:r>
            <a:r>
              <a:rPr lang="en-US" sz="800" dirty="0" err="1"/>
              <a:t>alichani</a:t>
            </a:r>
            <a:r>
              <a:rPr lang="en-US" sz="800" dirty="0"/>
              <a:t>, Alin </a:t>
            </a:r>
            <a:r>
              <a:rPr lang="en-US" sz="800" dirty="0" err="1"/>
              <a:t>Marcu</a:t>
            </a:r>
            <a:r>
              <a:rPr lang="en-US" sz="800" dirty="0"/>
              <a:t>, alkis76, </a:t>
            </a:r>
            <a:r>
              <a:rPr lang="en-US" sz="800" dirty="0" err="1"/>
              <a:t>amitrakos</a:t>
            </a:r>
            <a:r>
              <a:rPr lang="en-US" sz="800" dirty="0"/>
              <a:t>, </a:t>
            </a:r>
            <a:r>
              <a:rPr lang="en-US" sz="800" dirty="0" err="1"/>
              <a:t>Anax</a:t>
            </a:r>
            <a:r>
              <a:rPr lang="en-US" sz="800" dirty="0"/>
              <a:t>, Andreas Brain, </a:t>
            </a:r>
            <a:r>
              <a:rPr lang="en-US" sz="800" dirty="0" err="1"/>
              <a:t>andreasmonios</a:t>
            </a:r>
            <a:r>
              <a:rPr lang="en-US" sz="800" dirty="0"/>
              <a:t>, Andreas Panag, </a:t>
            </a:r>
            <a:r>
              <a:rPr lang="en-US" sz="800" dirty="0" err="1"/>
              <a:t>angelinagiakoumi</a:t>
            </a:r>
            <a:r>
              <a:rPr lang="en-US" sz="800" dirty="0"/>
              <a:t>, Another WP Classifieds Plugin, </a:t>
            </a:r>
            <a:r>
              <a:rPr lang="en-US" sz="800" dirty="0" err="1"/>
              <a:t>anzach</a:t>
            </a:r>
            <a:r>
              <a:rPr lang="en-US" sz="800" dirty="0"/>
              <a:t>, </a:t>
            </a:r>
            <a:r>
              <a:rPr lang="en-US" sz="800" dirty="0" err="1"/>
              <a:t>apostolos</a:t>
            </a:r>
            <a:r>
              <a:rPr lang="en-US" sz="800" dirty="0"/>
              <a:t> </a:t>
            </a:r>
            <a:r>
              <a:rPr lang="en-US" sz="800" dirty="0" err="1"/>
              <a:t>g.icegtx</a:t>
            </a:r>
            <a:r>
              <a:rPr lang="en-US" sz="800" dirty="0"/>
              <a:t>, </a:t>
            </a:r>
            <a:r>
              <a:rPr lang="en-US" sz="800" dirty="0" err="1"/>
              <a:t>apostolosgkekas</a:t>
            </a:r>
            <a:r>
              <a:rPr lang="en-US" sz="800" dirty="0"/>
              <a:t>, Apostolos P. </a:t>
            </a:r>
            <a:r>
              <a:rPr lang="en-US" sz="800" dirty="0" err="1"/>
              <a:t>Tsompanopoulos</a:t>
            </a:r>
            <a:r>
              <a:rPr lang="en-US" sz="800" dirty="0"/>
              <a:t>, </a:t>
            </a:r>
            <a:r>
              <a:rPr lang="en-US" sz="800" dirty="0" err="1"/>
              <a:t>arcanant</a:t>
            </a:r>
            <a:r>
              <a:rPr lang="en-US" sz="800" dirty="0"/>
              <a:t>, </a:t>
            </a:r>
            <a:r>
              <a:rPr lang="en-US" sz="800" dirty="0" err="1"/>
              <a:t>argigoni</a:t>
            </a:r>
            <a:r>
              <a:rPr lang="en-US" sz="800" dirty="0"/>
              <a:t>, </a:t>
            </a:r>
            <a:r>
              <a:rPr lang="en-US" sz="800" dirty="0" err="1"/>
              <a:t>arisgian</a:t>
            </a:r>
            <a:r>
              <a:rPr lang="en-US" sz="800" dirty="0"/>
              <a:t>, Ari Stathopoulos, aristot3lis, </a:t>
            </a:r>
            <a:r>
              <a:rPr lang="en-US" sz="800" dirty="0" err="1"/>
              <a:t>arosoft</a:t>
            </a:r>
            <a:r>
              <a:rPr lang="en-US" sz="800" dirty="0"/>
              <a:t>, </a:t>
            </a:r>
            <a:r>
              <a:rPr lang="en-US" sz="800" dirty="0" err="1"/>
              <a:t>artsgreece</a:t>
            </a:r>
            <a:r>
              <a:rPr lang="en-US" sz="800" dirty="0"/>
              <a:t>, </a:t>
            </a:r>
            <a:r>
              <a:rPr lang="en-US" sz="800" dirty="0" err="1"/>
              <a:t>astefanOS</a:t>
            </a:r>
            <a:r>
              <a:rPr lang="en-US" sz="800" dirty="0"/>
              <a:t>, </a:t>
            </a:r>
            <a:r>
              <a:rPr lang="en-US" sz="800" dirty="0" err="1"/>
              <a:t>athicon</a:t>
            </a:r>
            <a:r>
              <a:rPr lang="en-US" sz="800" dirty="0"/>
              <a:t>, </a:t>
            </a:r>
            <a:r>
              <a:rPr lang="en-US" sz="800" dirty="0" err="1"/>
              <a:t>athineos</a:t>
            </a:r>
            <a:r>
              <a:rPr lang="en-US" sz="800" dirty="0"/>
              <a:t>, </a:t>
            </a:r>
            <a:r>
              <a:rPr lang="en-US" sz="800" dirty="0" err="1"/>
              <a:t>athsal</a:t>
            </a:r>
            <a:r>
              <a:rPr lang="en-US" sz="800" dirty="0"/>
              <a:t>, </a:t>
            </a:r>
            <a:r>
              <a:rPr lang="en-US" sz="800" dirty="0" err="1"/>
              <a:t>avgoulea</a:t>
            </a:r>
            <a:r>
              <a:rPr lang="en-US" sz="800" dirty="0"/>
              <a:t>, </a:t>
            </a:r>
            <a:r>
              <a:rPr lang="en-US" sz="800" dirty="0" err="1"/>
              <a:t>bafakos</a:t>
            </a:r>
            <a:r>
              <a:rPr lang="en-US" sz="800" dirty="0"/>
              <a:t>, </a:t>
            </a:r>
            <a:r>
              <a:rPr lang="en-US" sz="800" dirty="0" err="1"/>
              <a:t>baptistikarouxa</a:t>
            </a:r>
            <a:r>
              <a:rPr lang="en-US" sz="800" dirty="0"/>
              <a:t>, basile67, </a:t>
            </a:r>
            <a:r>
              <a:rPr lang="en-US" sz="800" dirty="0" err="1"/>
              <a:t>batikiotis</a:t>
            </a:r>
            <a:r>
              <a:rPr lang="en-US" sz="800" dirty="0"/>
              <a:t>, </a:t>
            </a:r>
            <a:r>
              <a:rPr lang="en-US" sz="800" dirty="0" err="1"/>
              <a:t>BedBooking</a:t>
            </a:r>
            <a:r>
              <a:rPr lang="en-US" sz="800" dirty="0"/>
              <a:t>, </a:t>
            </a:r>
            <a:r>
              <a:rPr lang="en-US" sz="800" dirty="0" err="1"/>
              <a:t>bestwebsoft</a:t>
            </a:r>
            <a:r>
              <a:rPr lang="en-US" sz="800" dirty="0"/>
              <a:t>, </a:t>
            </a:r>
            <a:r>
              <a:rPr lang="en-US" sz="800" dirty="0" err="1"/>
              <a:t>billdia</a:t>
            </a:r>
            <a:r>
              <a:rPr lang="en-US" sz="800" dirty="0"/>
              <a:t>, </a:t>
            </a:r>
            <a:r>
              <a:rPr lang="en-US" sz="800" dirty="0" err="1"/>
              <a:t>bitsisc</a:t>
            </a:r>
            <a:r>
              <a:rPr lang="en-US" sz="800" dirty="0"/>
              <a:t>, </a:t>
            </a:r>
            <a:r>
              <a:rPr lang="en-US" sz="800" dirty="0" err="1"/>
              <a:t>blockart</a:t>
            </a:r>
            <a:r>
              <a:rPr lang="en-US" sz="800" dirty="0"/>
              <a:t>, Blossom Themes Support, </a:t>
            </a:r>
            <a:r>
              <a:rPr lang="en-US" sz="800" dirty="0" err="1"/>
              <a:t>bobbymenas</a:t>
            </a:r>
            <a:r>
              <a:rPr lang="en-US" sz="800" dirty="0"/>
              <a:t>, bpap5240dh, </a:t>
            </a:r>
            <a:r>
              <a:rPr lang="en-US" sz="800" dirty="0" err="1"/>
              <a:t>btriant</a:t>
            </a:r>
            <a:r>
              <a:rPr lang="en-US" sz="800" dirty="0"/>
              <a:t>, c3ris, Catch Themes, cdesp72, </a:t>
            </a:r>
            <a:r>
              <a:rPr lang="en-US" sz="800" dirty="0" err="1"/>
              <a:t>chriskara</a:t>
            </a:r>
            <a:r>
              <a:rPr lang="en-US" sz="800" dirty="0"/>
              <a:t>, </a:t>
            </a:r>
            <a:r>
              <a:rPr lang="en-US" sz="800" dirty="0" err="1"/>
              <a:t>chrisknks</a:t>
            </a:r>
            <a:r>
              <a:rPr lang="en-US" sz="800" dirty="0"/>
              <a:t>, </a:t>
            </a:r>
            <a:r>
              <a:rPr lang="en-US" sz="800" dirty="0" err="1"/>
              <a:t>Chrisletis</a:t>
            </a:r>
            <a:r>
              <a:rPr lang="en-US" sz="800" dirty="0"/>
              <a:t>, christheo97, </a:t>
            </a:r>
            <a:r>
              <a:rPr lang="en-US" sz="800" dirty="0" err="1"/>
              <a:t>christoschiotis</a:t>
            </a:r>
            <a:r>
              <a:rPr lang="en-US" sz="800" dirty="0"/>
              <a:t>, </a:t>
            </a:r>
            <a:r>
              <a:rPr lang="en-US" sz="800" dirty="0" err="1"/>
              <a:t>christosletsios</a:t>
            </a:r>
            <a:r>
              <a:rPr lang="en-US" sz="800" dirty="0"/>
              <a:t>, Christos Pappas, </a:t>
            </a:r>
            <a:r>
              <a:rPr lang="en-US" sz="800" dirty="0" err="1"/>
              <a:t>christosvl</a:t>
            </a:r>
            <a:r>
              <a:rPr lang="en-US" sz="800" dirty="0"/>
              <a:t>, Comm100, </a:t>
            </a:r>
            <a:r>
              <a:rPr lang="en-US" sz="800" dirty="0" err="1"/>
              <a:t>Complianz</a:t>
            </a:r>
            <a:r>
              <a:rPr lang="en-US" sz="800" dirty="0"/>
              <a:t> Translations (CLPTE), </a:t>
            </a:r>
            <a:r>
              <a:rPr lang="en-US" sz="800" dirty="0" err="1"/>
              <a:t>compufix</a:t>
            </a:r>
            <a:r>
              <a:rPr lang="en-US" sz="800" dirty="0"/>
              <a:t>, </a:t>
            </a:r>
            <a:r>
              <a:rPr lang="en-US" sz="800" dirty="0" err="1"/>
              <a:t>cpappa</a:t>
            </a:r>
            <a:r>
              <a:rPr lang="en-US" sz="800" dirty="0"/>
              <a:t>, </a:t>
            </a:r>
            <a:r>
              <a:rPr lang="en-US" sz="800" dirty="0" err="1"/>
              <a:t>CrestaProject</a:t>
            </a:r>
            <a:r>
              <a:rPr lang="en-US" sz="800" dirty="0"/>
              <a:t>, </a:t>
            </a:r>
            <a:r>
              <a:rPr lang="en-US" sz="800" dirty="0" err="1"/>
              <a:t>daddin</a:t>
            </a:r>
            <a:r>
              <a:rPr lang="en-US" sz="800" dirty="0"/>
              <a:t>, dali13gr, danis1986, </a:t>
            </a:r>
            <a:r>
              <a:rPr lang="en-US" sz="800" dirty="0" err="1"/>
              <a:t>dantekavala</a:t>
            </a:r>
            <a:r>
              <a:rPr lang="en-US" sz="800" dirty="0"/>
              <a:t>, Develop IT, deviator, </a:t>
            </a:r>
            <a:r>
              <a:rPr lang="en-US" sz="800" dirty="0" err="1"/>
              <a:t>deyil</a:t>
            </a:r>
            <a:r>
              <a:rPr lang="en-US" sz="800" dirty="0"/>
              <a:t>, dforlan9, </a:t>
            </a:r>
            <a:r>
              <a:rPr lang="en-US" sz="800" dirty="0" err="1"/>
              <a:t>diamantius</a:t>
            </a:r>
            <a:r>
              <a:rPr lang="en-US" sz="800" dirty="0"/>
              <a:t>, </a:t>
            </a:r>
            <a:r>
              <a:rPr lang="en-US" sz="800" dirty="0" err="1"/>
              <a:t>dichagr</a:t>
            </a:r>
            <a:r>
              <a:rPr lang="en-US" sz="800" dirty="0"/>
              <a:t>, diktyo2001, </a:t>
            </a:r>
            <a:r>
              <a:rPr lang="en-US" sz="800" dirty="0" err="1"/>
              <a:t>dimiskap</a:t>
            </a:r>
            <a:r>
              <a:rPr lang="en-US" sz="800" dirty="0"/>
              <a:t>, </a:t>
            </a:r>
            <a:r>
              <a:rPr lang="en-US" sz="800" dirty="0" err="1"/>
              <a:t>dimitrap</a:t>
            </a:r>
            <a:r>
              <a:rPr lang="en-US" sz="800" dirty="0"/>
              <a:t>, Dimitris, Dimitris, Dimitris - WPMU DEV Support, Dimitris </a:t>
            </a:r>
            <a:r>
              <a:rPr lang="en-US" sz="800" dirty="0" err="1"/>
              <a:t>Mitsis</a:t>
            </a:r>
            <a:r>
              <a:rPr lang="en-US" sz="800" dirty="0"/>
              <a:t>, </a:t>
            </a:r>
            <a:r>
              <a:rPr lang="en-US" sz="800" dirty="0" err="1"/>
              <a:t>dimitristho</a:t>
            </a:r>
            <a:r>
              <a:rPr lang="en-US" sz="800" dirty="0"/>
              <a:t>, Dmitry N. </a:t>
            </a:r>
            <a:r>
              <a:rPr lang="en-US" sz="800" dirty="0" err="1"/>
              <a:t>Giannopulos</a:t>
            </a:r>
            <a:r>
              <a:rPr lang="en-US" sz="800" dirty="0"/>
              <a:t>, DNHost.gr, </a:t>
            </a:r>
            <a:r>
              <a:rPr lang="en-US" sz="800" dirty="0" err="1"/>
              <a:t>dodopoulosc</a:t>
            </a:r>
            <a:r>
              <a:rPr lang="en-US" sz="800" dirty="0"/>
              <a:t>, Dominik Schilling, Dritsas </a:t>
            </a:r>
            <a:r>
              <a:rPr lang="en-US" sz="800" dirty="0" err="1"/>
              <a:t>Dimitrios</a:t>
            </a:r>
            <a:r>
              <a:rPr lang="en-US" sz="800" dirty="0"/>
              <a:t> - </a:t>
            </a:r>
            <a:r>
              <a:rPr lang="en-US" sz="800" dirty="0" err="1"/>
              <a:t>Adamantios</a:t>
            </a:r>
            <a:r>
              <a:rPr lang="en-US" sz="800" dirty="0"/>
              <a:t>, </a:t>
            </a:r>
            <a:r>
              <a:rPr lang="en-US" sz="800" dirty="0" err="1"/>
              <a:t>dschooleme</a:t>
            </a:r>
            <a:r>
              <a:rPr lang="en-US" sz="800" dirty="0"/>
              <a:t>, </a:t>
            </a:r>
            <a:r>
              <a:rPr lang="en-US" sz="800" dirty="0" err="1"/>
              <a:t>efstraatios</a:t>
            </a:r>
            <a:r>
              <a:rPr lang="en-US" sz="800" dirty="0"/>
              <a:t>, </a:t>
            </a:r>
            <a:r>
              <a:rPr lang="en-US" sz="800" dirty="0" err="1"/>
              <a:t>Eftichia</a:t>
            </a:r>
            <a:r>
              <a:rPr lang="en-US" sz="800" dirty="0"/>
              <a:t> </a:t>
            </a:r>
            <a:r>
              <a:rPr lang="en-US" sz="800" dirty="0" err="1"/>
              <a:t>Mavridaki</a:t>
            </a:r>
            <a:r>
              <a:rPr lang="en-US" sz="800" dirty="0"/>
              <a:t>, eirini7, </a:t>
            </a:r>
            <a:r>
              <a:rPr lang="en-US" sz="800" dirty="0" err="1"/>
              <a:t>ekonstadoudakis</a:t>
            </a:r>
            <a:r>
              <a:rPr lang="en-US" sz="800" dirty="0"/>
              <a:t>, eleanna83, </a:t>
            </a:r>
            <a:r>
              <a:rPr lang="en-US" sz="800" dirty="0" err="1"/>
              <a:t>elenif</a:t>
            </a:r>
            <a:r>
              <a:rPr lang="en-US" sz="800" dirty="0"/>
              <a:t>, Elli </a:t>
            </a:r>
            <a:r>
              <a:rPr lang="en-US" sz="800" dirty="0" err="1"/>
              <a:t>Mouchtari</a:t>
            </a:r>
            <a:r>
              <a:rPr lang="en-US" sz="800" dirty="0"/>
              <a:t>, elliv1989, </a:t>
            </a:r>
            <a:r>
              <a:rPr lang="en-US" sz="800" dirty="0" err="1"/>
              <a:t>eltarny</a:t>
            </a:r>
            <a:r>
              <a:rPr lang="en-US" sz="800" dirty="0"/>
              <a:t>, </a:t>
            </a:r>
            <a:r>
              <a:rPr lang="en-US" sz="800" dirty="0" err="1"/>
              <a:t>Emmanouil</a:t>
            </a:r>
            <a:r>
              <a:rPr lang="en-US" sz="800" dirty="0"/>
              <a:t>, </a:t>
            </a:r>
            <a:r>
              <a:rPr lang="en-US" sz="800" dirty="0" err="1"/>
              <a:t>endurancescience</a:t>
            </a:r>
            <a:r>
              <a:rPr lang="en-US" sz="800" dirty="0"/>
              <a:t>, </a:t>
            </a:r>
            <a:r>
              <a:rPr lang="en-US" sz="800" dirty="0" err="1"/>
              <a:t>esarakinos</a:t>
            </a:r>
            <a:r>
              <a:rPr lang="en-US" sz="800" dirty="0"/>
              <a:t>, </a:t>
            </a:r>
            <a:r>
              <a:rPr lang="en-US" sz="800" dirty="0" err="1"/>
              <a:t>Eteoklis</a:t>
            </a:r>
            <a:r>
              <a:rPr lang="en-US" sz="800" dirty="0"/>
              <a:t>, Evangelia Pappa, </a:t>
            </a:r>
            <a:r>
              <a:rPr lang="en-US" sz="800" dirty="0" err="1"/>
              <a:t>Evangelos</a:t>
            </a:r>
            <a:r>
              <a:rPr lang="en-US" sz="800" dirty="0"/>
              <a:t> </a:t>
            </a:r>
            <a:r>
              <a:rPr lang="en-US" sz="800" dirty="0" err="1"/>
              <a:t>Athanasiadis</a:t>
            </a:r>
            <a:r>
              <a:rPr lang="en-US" sz="800" dirty="0"/>
              <a:t>, Filippos </a:t>
            </a:r>
            <a:r>
              <a:rPr lang="en-US" sz="800" dirty="0" err="1"/>
              <a:t>Sdr</a:t>
            </a:r>
            <a:r>
              <a:rPr lang="en-US" sz="800" dirty="0"/>
              <a:t>., </a:t>
            </a:r>
            <a:r>
              <a:rPr lang="en-US" sz="800" dirty="0" err="1"/>
              <a:t>Fotis</a:t>
            </a:r>
            <a:r>
              <a:rPr lang="en-US" sz="800" dirty="0"/>
              <a:t> </a:t>
            </a:r>
            <a:r>
              <a:rPr lang="en-US" sz="800" dirty="0" err="1"/>
              <a:t>Pastrakis</a:t>
            </a:r>
            <a:r>
              <a:rPr lang="en-US" sz="800" dirty="0"/>
              <a:t>, Frankie Jarrett, freemason33, </a:t>
            </a:r>
            <a:r>
              <a:rPr lang="en-US" sz="800" dirty="0" err="1"/>
              <a:t>garakatsamol</a:t>
            </a:r>
            <a:r>
              <a:rPr lang="en-US" sz="800" dirty="0"/>
              <a:t>, gasmas75, </a:t>
            </a:r>
            <a:r>
              <a:rPr lang="en-US" sz="800" dirty="0" err="1"/>
              <a:t>gegeor</a:t>
            </a:r>
            <a:r>
              <a:rPr lang="en-US" sz="800" dirty="0"/>
              <a:t>, </a:t>
            </a:r>
            <a:r>
              <a:rPr lang="en-US" sz="800" dirty="0" err="1"/>
              <a:t>geomandas</a:t>
            </a:r>
            <a:r>
              <a:rPr lang="en-US" sz="800" dirty="0"/>
              <a:t>, </a:t>
            </a:r>
            <a:r>
              <a:rPr lang="en-US" sz="800" dirty="0" err="1"/>
              <a:t>geopal</a:t>
            </a:r>
            <a:r>
              <a:rPr lang="en-US" sz="800" dirty="0"/>
              <a:t>, George </a:t>
            </a:r>
            <a:r>
              <a:rPr lang="en-US" sz="800" dirty="0" err="1"/>
              <a:t>Alexakis</a:t>
            </a:r>
            <a:r>
              <a:rPr lang="en-US" sz="800" dirty="0"/>
              <a:t>, </a:t>
            </a:r>
            <a:r>
              <a:rPr lang="en-US" sz="800" dirty="0" err="1"/>
              <a:t>georgegrillakis</a:t>
            </a:r>
            <a:r>
              <a:rPr lang="en-US" sz="800" dirty="0"/>
              <a:t>, George </a:t>
            </a:r>
            <a:r>
              <a:rPr lang="en-US" sz="800" dirty="0" err="1"/>
              <a:t>Kapsalakis</a:t>
            </a:r>
            <a:r>
              <a:rPr lang="en-US" sz="800" dirty="0"/>
              <a:t>, George </a:t>
            </a:r>
            <a:r>
              <a:rPr lang="en-US" sz="800" dirty="0" err="1"/>
              <a:t>Pattihis</a:t>
            </a:r>
            <a:r>
              <a:rPr lang="en-US" sz="800" dirty="0"/>
              <a:t>, George Stavropoulos, George </a:t>
            </a:r>
            <a:r>
              <a:rPr lang="en-US" sz="800" dirty="0" err="1"/>
              <a:t>Tsotoulidis</a:t>
            </a:r>
            <a:r>
              <a:rPr lang="en-US" sz="800" dirty="0"/>
              <a:t>, </a:t>
            </a:r>
            <a:r>
              <a:rPr lang="en-US" sz="800" dirty="0" err="1"/>
              <a:t>giannisilio</a:t>
            </a:r>
            <a:r>
              <a:rPr lang="en-US" sz="800" dirty="0"/>
              <a:t>, </a:t>
            </a:r>
            <a:r>
              <a:rPr lang="en-US" sz="800" dirty="0" err="1"/>
              <a:t>gigsakos</a:t>
            </a:r>
            <a:r>
              <a:rPr lang="en-US" sz="800" dirty="0"/>
              <a:t>, </a:t>
            </a:r>
            <a:r>
              <a:rPr lang="en-US" sz="800" dirty="0" err="1"/>
              <a:t>giorgosm</a:t>
            </a:r>
            <a:r>
              <a:rPr lang="en-US" sz="800" dirty="0"/>
              <a:t>, </a:t>
            </a:r>
            <a:r>
              <a:rPr lang="en-US" sz="800" dirty="0" err="1"/>
              <a:t>gnikolaidis</a:t>
            </a:r>
            <a:r>
              <a:rPr lang="en-US" sz="800" dirty="0"/>
              <a:t>, </a:t>
            </a:r>
            <a:r>
              <a:rPr lang="en-US" sz="800" dirty="0" err="1"/>
              <a:t>gnikolou</a:t>
            </a:r>
            <a:r>
              <a:rPr lang="en-US" sz="800" dirty="0"/>
              <a:t>, </a:t>
            </a:r>
            <a:r>
              <a:rPr lang="en-US" sz="800" dirty="0" err="1"/>
              <a:t>gorfeas</a:t>
            </a:r>
            <a:r>
              <a:rPr lang="en-US" sz="800" dirty="0"/>
              <a:t>, gr8266, </a:t>
            </a:r>
            <a:r>
              <a:rPr lang="en-US" sz="800" dirty="0" err="1"/>
              <a:t>greekslash</a:t>
            </a:r>
            <a:r>
              <a:rPr lang="en-US" sz="800" dirty="0"/>
              <a:t>, </a:t>
            </a:r>
            <a:r>
              <a:rPr lang="en-US" sz="800" dirty="0" err="1"/>
              <a:t>harris.anas</a:t>
            </a:r>
            <a:r>
              <a:rPr lang="en-US" sz="800" dirty="0"/>
              <a:t>, Heracles </a:t>
            </a:r>
            <a:r>
              <a:rPr lang="en-US" sz="800" dirty="0" err="1"/>
              <a:t>Michailidis</a:t>
            </a:r>
            <a:r>
              <a:rPr lang="en-US" sz="800" dirty="0"/>
              <a:t>, </a:t>
            </a:r>
            <a:r>
              <a:rPr lang="en-US" sz="800" dirty="0" err="1"/>
              <a:t>honoluluman</a:t>
            </a:r>
            <a:r>
              <a:rPr lang="en-US" sz="800" dirty="0"/>
              <a:t>, hupe13, Iakovos </a:t>
            </a:r>
            <a:r>
              <a:rPr lang="en-US" sz="800" dirty="0" err="1"/>
              <a:t>Frountas</a:t>
            </a:r>
            <a:r>
              <a:rPr lang="en-US" sz="800" dirty="0"/>
              <a:t>, ikokkos14, </a:t>
            </a:r>
            <a:r>
              <a:rPr lang="en-US" sz="800" dirty="0" err="1"/>
              <a:t>iliasklou</a:t>
            </a:r>
            <a:r>
              <a:rPr lang="en-US" sz="800" dirty="0"/>
              <a:t>, </a:t>
            </a:r>
            <a:r>
              <a:rPr lang="en-US" sz="800" dirty="0" err="1"/>
              <a:t>immortalgeor</a:t>
            </a:r>
            <a:r>
              <a:rPr lang="en-US" sz="800" dirty="0"/>
              <a:t>, </a:t>
            </a:r>
            <a:r>
              <a:rPr lang="en-US" sz="800" dirty="0" err="1"/>
              <a:t>infosyn</a:t>
            </a:r>
            <a:r>
              <a:rPr lang="en-US" sz="800" dirty="0"/>
              <a:t>, ipit82, Jason Hendriks, </a:t>
            </a:r>
            <a:r>
              <a:rPr lang="en-US" sz="800" dirty="0" err="1"/>
              <a:t>jdran</a:t>
            </a:r>
            <a:r>
              <a:rPr lang="en-US" sz="800" dirty="0"/>
              <a:t>, Jepeteo23, </a:t>
            </a:r>
            <a:r>
              <a:rPr lang="en-US" sz="800" dirty="0" err="1"/>
              <a:t>jgeorg</a:t>
            </a:r>
            <a:r>
              <a:rPr lang="en-US" sz="800" dirty="0"/>
              <a:t>, </a:t>
            </a:r>
            <a:r>
              <a:rPr lang="en-US" sz="800" dirty="0" err="1"/>
              <a:t>jogigr</a:t>
            </a:r>
            <a:r>
              <a:rPr lang="en-US" sz="800" dirty="0"/>
              <a:t>, </a:t>
            </a:r>
            <a:r>
              <a:rPr lang="en-US" sz="800" dirty="0" err="1"/>
              <a:t>jospk</a:t>
            </a:r>
            <a:r>
              <a:rPr lang="en-US" sz="800" dirty="0"/>
              <a:t>, </a:t>
            </a:r>
            <a:r>
              <a:rPr lang="en-US" sz="800" dirty="0" err="1"/>
              <a:t>kanenas</a:t>
            </a:r>
            <a:r>
              <a:rPr lang="en-US" sz="800" dirty="0"/>
              <a:t>, </a:t>
            </a:r>
            <a:r>
              <a:rPr lang="en-US" sz="800" dirty="0" err="1"/>
              <a:t>katakalos</a:t>
            </a:r>
            <a:r>
              <a:rPr lang="en-US" sz="800" dirty="0"/>
              <a:t>, </a:t>
            </a:r>
            <a:r>
              <a:rPr lang="en-US" sz="800" dirty="0" err="1"/>
              <a:t>katerinamolyva</a:t>
            </a:r>
            <a:r>
              <a:rPr lang="en-US" sz="800" dirty="0"/>
              <a:t>, katrine29, </a:t>
            </a:r>
            <a:r>
              <a:rPr lang="en-US" sz="800" dirty="0" err="1"/>
              <a:t>kefallinosv</a:t>
            </a:r>
            <a:r>
              <a:rPr lang="en-US" sz="800" dirty="0"/>
              <a:t>, </a:t>
            </a:r>
            <a:r>
              <a:rPr lang="en-US" sz="800" dirty="0" err="1"/>
              <a:t>kiourki</a:t>
            </a:r>
            <a:r>
              <a:rPr lang="en-US" sz="800" dirty="0"/>
              <a:t>, kiriakos118, </a:t>
            </a:r>
            <a:r>
              <a:rPr lang="en-US" sz="800" dirty="0" err="1"/>
              <a:t>klipitkas</a:t>
            </a:r>
            <a:r>
              <a:rPr lang="en-US" sz="800" dirty="0"/>
              <a:t>, Konstantinos </a:t>
            </a:r>
            <a:r>
              <a:rPr lang="en-US" sz="800" dirty="0" err="1"/>
              <a:t>Kouratoras</a:t>
            </a:r>
            <a:r>
              <a:rPr lang="en-US" sz="800" dirty="0"/>
              <a:t>, Konstantinos </a:t>
            </a:r>
            <a:r>
              <a:rPr lang="en-US" sz="800" dirty="0" err="1"/>
              <a:t>Megas</a:t>
            </a:r>
            <a:r>
              <a:rPr lang="en-US" sz="800" dirty="0"/>
              <a:t>, Konstantinos Papadakis, Konstantinos </a:t>
            </a:r>
            <a:r>
              <a:rPr lang="en-US" sz="800" dirty="0" err="1"/>
              <a:t>Raktivan</a:t>
            </a:r>
            <a:r>
              <a:rPr lang="en-US" sz="800" dirty="0"/>
              <a:t>, Konstantinos </a:t>
            </a:r>
            <a:r>
              <a:rPr lang="en-US" sz="800" dirty="0" err="1"/>
              <a:t>Xenos</a:t>
            </a:r>
            <a:r>
              <a:rPr lang="en-US" sz="800" dirty="0"/>
              <a:t>, </a:t>
            </a:r>
            <a:r>
              <a:rPr lang="en-US" sz="800" dirty="0" err="1"/>
              <a:t>konstantinoz</a:t>
            </a:r>
            <a:r>
              <a:rPr lang="en-US" sz="800" dirty="0"/>
              <a:t>, </a:t>
            </a:r>
            <a:r>
              <a:rPr lang="en-US" sz="800" dirty="0" err="1"/>
              <a:t>kosmasm</a:t>
            </a:r>
            <a:r>
              <a:rPr lang="en-US" sz="800" dirty="0"/>
              <a:t>, Kostas </a:t>
            </a:r>
            <a:r>
              <a:rPr lang="en-US" sz="800" dirty="0" err="1"/>
              <a:t>Chasiotis</a:t>
            </a:r>
            <a:r>
              <a:rPr lang="en-US" sz="800" dirty="0"/>
              <a:t>, </a:t>
            </a:r>
            <a:r>
              <a:rPr lang="en-US" sz="800" dirty="0" err="1"/>
              <a:t>kostaskoum</a:t>
            </a:r>
            <a:r>
              <a:rPr lang="en-US" sz="800" dirty="0"/>
              <a:t>, Kostas </a:t>
            </a:r>
            <a:r>
              <a:rPr lang="en-US" sz="800" dirty="0" err="1"/>
              <a:t>Stathakos</a:t>
            </a:r>
            <a:r>
              <a:rPr lang="en-US" sz="800" dirty="0"/>
              <a:t>, Kostas </a:t>
            </a:r>
            <a:r>
              <a:rPr lang="en-US" sz="800" dirty="0" err="1"/>
              <a:t>Thermoyiannis</a:t>
            </a:r>
            <a:r>
              <a:rPr lang="en-US" sz="800" dirty="0"/>
              <a:t>, Kostas </a:t>
            </a:r>
            <a:r>
              <a:rPr lang="en-US" sz="800" dirty="0" err="1"/>
              <a:t>Vrouvas</a:t>
            </a:r>
            <a:r>
              <a:rPr lang="en-US" sz="800" dirty="0"/>
              <a:t>, </a:t>
            </a:r>
            <a:r>
              <a:rPr lang="en-US" sz="800" dirty="0" err="1"/>
              <a:t>kostsi</a:t>
            </a:r>
            <a:r>
              <a:rPr lang="en-US" sz="800" dirty="0"/>
              <a:t>, Kye, kyla81975, Kyle Gilman, </a:t>
            </a:r>
            <a:r>
              <a:rPr lang="en-US" sz="800" dirty="0" err="1"/>
              <a:t>Lefteris</a:t>
            </a:r>
            <a:r>
              <a:rPr lang="en-US" sz="800" dirty="0"/>
              <a:t> </a:t>
            </a:r>
            <a:r>
              <a:rPr lang="en-US" sz="800" dirty="0" err="1"/>
              <a:t>Toumanidis</a:t>
            </a:r>
            <a:r>
              <a:rPr lang="en-US" sz="800" dirty="0"/>
              <a:t>, </a:t>
            </a:r>
            <a:r>
              <a:rPr lang="en-US" sz="800" dirty="0" err="1"/>
              <a:t>lenasterg</a:t>
            </a:r>
            <a:r>
              <a:rPr lang="en-US" sz="800" dirty="0"/>
              <a:t>, </a:t>
            </a:r>
            <a:r>
              <a:rPr lang="en-US" sz="800" dirty="0" err="1"/>
              <a:t>leyterhs</a:t>
            </a:r>
            <a:r>
              <a:rPr lang="en-US" sz="800" dirty="0"/>
              <a:t> </a:t>
            </a:r>
            <a:r>
              <a:rPr lang="en-US" sz="800" dirty="0" err="1"/>
              <a:t>gekas</a:t>
            </a:r>
            <a:r>
              <a:rPr lang="en-US" sz="800" dirty="0"/>
              <a:t>, </a:t>
            </a:r>
            <a:r>
              <a:rPr lang="en-US" sz="800" dirty="0" err="1"/>
              <a:t>lianalekanidou</a:t>
            </a:r>
            <a:r>
              <a:rPr lang="en-US" sz="800" dirty="0"/>
              <a:t>, lion2486, LMP, </a:t>
            </a:r>
            <a:r>
              <a:rPr lang="en-US" sz="800" dirty="0" err="1"/>
              <a:t>louigi_gr</a:t>
            </a:r>
            <a:r>
              <a:rPr lang="en-US" sz="800" dirty="0"/>
              <a:t>, </a:t>
            </a:r>
            <a:r>
              <a:rPr lang="en-US" sz="800" dirty="0" err="1"/>
              <a:t>Loukia</a:t>
            </a:r>
            <a:r>
              <a:rPr lang="en-US" sz="800" dirty="0"/>
              <a:t> </a:t>
            </a:r>
            <a:r>
              <a:rPr lang="en-US" sz="800" dirty="0" err="1"/>
              <a:t>Kotsibou</a:t>
            </a:r>
            <a:r>
              <a:rPr lang="en-US" sz="800" dirty="0"/>
              <a:t>, Luka2013, </a:t>
            </a:r>
            <a:r>
              <a:rPr lang="en-US" sz="800" dirty="0" err="1"/>
              <a:t>MakeWebBetter</a:t>
            </a:r>
            <a:r>
              <a:rPr lang="en-US" sz="800" dirty="0"/>
              <a:t>, </a:t>
            </a:r>
            <a:r>
              <a:rPr lang="en-US" sz="800" dirty="0" err="1"/>
              <a:t>Makewebgr</a:t>
            </a:r>
            <a:r>
              <a:rPr lang="en-US" sz="800" dirty="0"/>
              <a:t>, </a:t>
            </a:r>
            <a:r>
              <a:rPr lang="en-US" sz="800" dirty="0" err="1"/>
              <a:t>manosdet</a:t>
            </a:r>
            <a:r>
              <a:rPr lang="en-US" sz="800" dirty="0"/>
              <a:t>, Marc </a:t>
            </a:r>
            <a:r>
              <a:rPr lang="en-US" sz="800" dirty="0" err="1"/>
              <a:t>Tönsing</a:t>
            </a:r>
            <a:r>
              <a:rPr lang="en-US" sz="800" dirty="0"/>
              <a:t>, Maria </a:t>
            </a:r>
            <a:r>
              <a:rPr lang="en-US" sz="800" dirty="0" err="1"/>
              <a:t>Dossiou</a:t>
            </a:r>
            <a:r>
              <a:rPr lang="en-US" sz="800" dirty="0"/>
              <a:t>, Maria </a:t>
            </a:r>
            <a:r>
              <a:rPr lang="en-US" sz="800" dirty="0" err="1"/>
              <a:t>Gerolymatou</a:t>
            </a:r>
            <a:r>
              <a:rPr lang="en-US" sz="800" dirty="0"/>
              <a:t>, </a:t>
            </a:r>
            <a:r>
              <a:rPr lang="en-US" sz="800" dirty="0" err="1"/>
              <a:t>marikamitsos</a:t>
            </a:r>
            <a:r>
              <a:rPr lang="en-US" sz="800" dirty="0"/>
              <a:t>, </a:t>
            </a:r>
            <a:r>
              <a:rPr lang="en-US" sz="800" dirty="0" err="1"/>
              <a:t>mariossa</a:t>
            </a:r>
            <a:r>
              <a:rPr lang="en-US" sz="800" dirty="0"/>
              <a:t>, MASAAKI, </a:t>
            </a:r>
            <a:r>
              <a:rPr lang="en-US" sz="800" dirty="0" err="1"/>
              <a:t>masteriyo</a:t>
            </a:r>
            <a:r>
              <a:rPr lang="en-US" sz="800" dirty="0"/>
              <a:t>, </a:t>
            </a:r>
            <a:r>
              <a:rPr lang="en-US" sz="800" dirty="0" err="1"/>
              <a:t>mavman</a:t>
            </a:r>
            <a:r>
              <a:rPr lang="en-US" sz="800" dirty="0"/>
              <a:t>, </a:t>
            </a:r>
            <a:r>
              <a:rPr lang="en-US" sz="800" dirty="0" err="1"/>
              <a:t>mbacalis</a:t>
            </a:r>
            <a:r>
              <a:rPr lang="en-US" sz="800" dirty="0"/>
              <a:t>, </a:t>
            </a:r>
            <a:r>
              <a:rPr lang="en-US" sz="800" dirty="0" err="1"/>
              <a:t>merianos</a:t>
            </a:r>
            <a:r>
              <a:rPr lang="en-US" sz="800" dirty="0"/>
              <a:t>, </a:t>
            </a:r>
            <a:r>
              <a:rPr lang="en-US" sz="800" dirty="0" err="1"/>
              <a:t>Michael_KS</a:t>
            </a:r>
            <a:r>
              <a:rPr lang="en-US" sz="800" dirty="0"/>
              <a:t>, </a:t>
            </a:r>
            <a:r>
              <a:rPr lang="en-US" sz="800" dirty="0" err="1"/>
              <a:t>mikedgr</a:t>
            </a:r>
            <a:r>
              <a:rPr lang="en-US" sz="800" dirty="0"/>
              <a:t>, </a:t>
            </a:r>
            <a:r>
              <a:rPr lang="en-US" sz="800" dirty="0" err="1"/>
              <a:t>millaspan</a:t>
            </a:r>
            <a:r>
              <a:rPr lang="en-US" sz="800" dirty="0"/>
              <a:t>, </a:t>
            </a:r>
            <a:r>
              <a:rPr lang="en-US" sz="800" dirty="0" err="1"/>
              <a:t>mitsos</a:t>
            </a:r>
            <a:r>
              <a:rPr lang="en-US" sz="800" dirty="0"/>
              <a:t>, </a:t>
            </a:r>
            <a:r>
              <a:rPr lang="en-US" sz="800" dirty="0" err="1"/>
              <a:t>mtsouk</a:t>
            </a:r>
            <a:r>
              <a:rPr lang="en-US" sz="800" dirty="0"/>
              <a:t>, nanatsouma2021, </a:t>
            </a:r>
            <a:r>
              <a:rPr lang="en-US" sz="800" dirty="0" err="1"/>
              <a:t>Nauriskolats</a:t>
            </a:r>
            <a:r>
              <a:rPr lang="en-US" sz="800" dirty="0"/>
              <a:t>, nautilus7, </a:t>
            </a:r>
            <a:r>
              <a:rPr lang="en-US" sz="800" dirty="0" err="1"/>
              <a:t>Neokazis</a:t>
            </a:r>
            <a:r>
              <a:rPr lang="en-US" sz="800" dirty="0"/>
              <a:t> </a:t>
            </a:r>
            <a:r>
              <a:rPr lang="en-US" sz="800" dirty="0" err="1"/>
              <a:t>Charalampos</a:t>
            </a:r>
            <a:r>
              <a:rPr lang="en-US" sz="800" dirty="0"/>
              <a:t>, Niall Kennedy, niath7, </a:t>
            </a:r>
            <a:r>
              <a:rPr lang="en-US" sz="800" dirty="0" err="1"/>
              <a:t>NickT</a:t>
            </a:r>
            <a:r>
              <a:rPr lang="en-US" sz="800" dirty="0"/>
              <a:t>, Nikhil G, nikos9matsankos, </a:t>
            </a:r>
            <a:r>
              <a:rPr lang="en-US" sz="800" dirty="0" err="1"/>
              <a:t>nikosag</a:t>
            </a:r>
            <a:r>
              <a:rPr lang="en-US" sz="800" dirty="0"/>
              <a:t>, </a:t>
            </a:r>
            <a:r>
              <a:rPr lang="en-US" sz="800" dirty="0" err="1"/>
              <a:t>nikoskakavoulis</a:t>
            </a:r>
            <a:r>
              <a:rPr lang="en-US" sz="800" dirty="0"/>
              <a:t>, </a:t>
            </a:r>
            <a:r>
              <a:rPr lang="en-US" sz="800" dirty="0" err="1"/>
              <a:t>nmakry</a:t>
            </a:r>
            <a:r>
              <a:rPr lang="en-US" sz="800" dirty="0"/>
              <a:t>, </a:t>
            </a:r>
            <a:r>
              <a:rPr lang="en-US" sz="800" dirty="0" err="1"/>
              <a:t>noiso</a:t>
            </a:r>
            <a:r>
              <a:rPr lang="en-US" sz="800" dirty="0"/>
              <a:t>, </a:t>
            </a:r>
            <a:r>
              <a:rPr lang="en-US" sz="800" dirty="0" err="1"/>
              <a:t>npainezis</a:t>
            </a:r>
            <a:r>
              <a:rPr lang="en-US" sz="800" dirty="0"/>
              <a:t>, </a:t>
            </a:r>
            <a:r>
              <a:rPr lang="en-US" sz="800" dirty="0" err="1"/>
              <a:t>nstoukas</a:t>
            </a:r>
            <a:r>
              <a:rPr lang="en-US" sz="800" dirty="0"/>
              <a:t>, </a:t>
            </a:r>
            <a:r>
              <a:rPr lang="en-US" sz="800" dirty="0" err="1"/>
              <a:t>Ntetsikas</a:t>
            </a:r>
            <a:r>
              <a:rPr lang="en-US" sz="800" dirty="0"/>
              <a:t> Sotiris, </a:t>
            </a:r>
            <a:r>
              <a:rPr lang="en-US" sz="800" dirty="0" err="1"/>
              <a:t>ololdmrp</a:t>
            </a:r>
            <a:r>
              <a:rPr lang="en-US" sz="800" dirty="0"/>
              <a:t>, </a:t>
            </a:r>
            <a:r>
              <a:rPr lang="en-US" sz="800" dirty="0" err="1"/>
              <a:t>openbookgr</a:t>
            </a:r>
            <a:r>
              <a:rPr lang="en-US" sz="800" dirty="0"/>
              <a:t>, </a:t>
            </a:r>
            <a:r>
              <a:rPr lang="en-US" sz="800" dirty="0" err="1"/>
              <a:t>orestis.mammis</a:t>
            </a:r>
            <a:r>
              <a:rPr lang="en-US" sz="800" dirty="0"/>
              <a:t>, </a:t>
            </a:r>
            <a:r>
              <a:rPr lang="en-US" sz="800" dirty="0" err="1"/>
              <a:t>orestissam</a:t>
            </a:r>
            <a:r>
              <a:rPr lang="en-US" sz="800" dirty="0"/>
              <a:t>, over-engineer, Panagiotis </a:t>
            </a:r>
            <a:r>
              <a:rPr lang="en-US" sz="800" dirty="0" err="1"/>
              <a:t>Androulidakis</a:t>
            </a:r>
            <a:r>
              <a:rPr lang="en-US" sz="800" dirty="0"/>
              <a:t>, Panagiotis </a:t>
            </a:r>
            <a:r>
              <a:rPr lang="en-US" sz="800" dirty="0" err="1"/>
              <a:t>Synetos</a:t>
            </a:r>
            <a:r>
              <a:rPr lang="en-US" sz="800" dirty="0"/>
              <a:t>, Panagiotis </a:t>
            </a:r>
            <a:r>
              <a:rPr lang="en-US" sz="800" dirty="0" err="1"/>
              <a:t>Tabakis</a:t>
            </a:r>
            <a:r>
              <a:rPr lang="en-US" sz="800" dirty="0"/>
              <a:t>, pandragon2311, Panos </a:t>
            </a:r>
            <a:r>
              <a:rPr lang="en-US" sz="800" dirty="0" err="1"/>
              <a:t>Sakalakis</a:t>
            </a:r>
            <a:r>
              <a:rPr lang="en-US" sz="800" dirty="0"/>
              <a:t>, </a:t>
            </a:r>
            <a:r>
              <a:rPr lang="en-US" sz="800" dirty="0" err="1"/>
              <a:t>pansotdev</a:t>
            </a:r>
            <a:r>
              <a:rPr lang="en-US" sz="800" dirty="0"/>
              <a:t>, </a:t>
            </a:r>
            <a:r>
              <a:rPr lang="en-US" sz="800" dirty="0" err="1"/>
              <a:t>papoutsis</a:t>
            </a:r>
            <a:r>
              <a:rPr lang="en-US" sz="800" dirty="0"/>
              <a:t> </a:t>
            </a:r>
            <a:r>
              <a:rPr lang="en-US" sz="800" dirty="0" err="1"/>
              <a:t>vasileios</a:t>
            </a:r>
            <a:r>
              <a:rPr lang="en-US" sz="800" dirty="0"/>
              <a:t>, </a:t>
            </a:r>
            <a:r>
              <a:rPr lang="en-US" sz="800" dirty="0" err="1"/>
              <a:t>pappasadrian</a:t>
            </a:r>
            <a:r>
              <a:rPr lang="en-US" sz="800" dirty="0"/>
              <a:t>, Paraskevas </a:t>
            </a:r>
            <a:r>
              <a:rPr lang="en-US" sz="800" dirty="0" err="1"/>
              <a:t>Leivadaros</a:t>
            </a:r>
            <a:r>
              <a:rPr lang="en-US" sz="800" dirty="0"/>
              <a:t>, Paris </a:t>
            </a:r>
            <a:r>
              <a:rPr lang="en-US" sz="800" dirty="0" err="1"/>
              <a:t>Koutroumanos</a:t>
            </a:r>
            <a:r>
              <a:rPr lang="en-US" sz="800" dirty="0"/>
              <a:t>, </a:t>
            </a:r>
            <a:r>
              <a:rPr lang="en-US" sz="800" dirty="0" err="1"/>
              <a:t>parmenion</a:t>
            </a:r>
            <a:r>
              <a:rPr lang="en-US" sz="800" dirty="0"/>
              <a:t>, Pawel - WPMU DEV Support, </a:t>
            </a:r>
            <a:r>
              <a:rPr lang="en-US" sz="800" dirty="0" err="1"/>
              <a:t>perists</a:t>
            </a:r>
            <a:r>
              <a:rPr lang="en-US" sz="800" dirty="0"/>
              <a:t>, </a:t>
            </a:r>
            <a:r>
              <a:rPr lang="en-US" sz="800" dirty="0" err="1"/>
              <a:t>Pexle</a:t>
            </a:r>
            <a:r>
              <a:rPr lang="en-US" sz="800" dirty="0"/>
              <a:t> Chris, </a:t>
            </a:r>
            <a:r>
              <a:rPr lang="en-US" sz="800" dirty="0" err="1"/>
              <a:t>pickme</a:t>
            </a:r>
            <a:r>
              <a:rPr lang="en-US" sz="800" dirty="0"/>
              <a:t>, </a:t>
            </a:r>
            <a:r>
              <a:rPr lang="en-US" sz="800" dirty="0" err="1"/>
              <a:t>pmarkatos</a:t>
            </a:r>
            <a:r>
              <a:rPr lang="en-US" sz="800" dirty="0"/>
              <a:t>, </a:t>
            </a:r>
            <a:r>
              <a:rPr lang="en-US" sz="800" dirty="0" err="1"/>
              <a:t>pmng</a:t>
            </a:r>
            <a:r>
              <a:rPr lang="en-US" sz="800" dirty="0"/>
              <a:t>, </a:t>
            </a:r>
            <a:r>
              <a:rPr lang="en-US" sz="800" dirty="0" err="1"/>
              <a:t>pnsfakos</a:t>
            </a:r>
            <a:r>
              <a:rPr lang="en-US" sz="800" dirty="0"/>
              <a:t>, </a:t>
            </a:r>
            <a:r>
              <a:rPr lang="en-US" sz="800" dirty="0" err="1"/>
              <a:t>primersoftware</a:t>
            </a:r>
            <a:r>
              <a:rPr lang="en-US" sz="800" dirty="0"/>
              <a:t>, </a:t>
            </a:r>
            <a:r>
              <a:rPr lang="en-US" sz="800" dirty="0" err="1"/>
              <a:t>prodexxpharmacy</a:t>
            </a:r>
            <a:r>
              <a:rPr lang="en-US" sz="800" dirty="0"/>
              <a:t>, pvicky071, </a:t>
            </a:r>
            <a:r>
              <a:rPr lang="en-US" sz="800" dirty="0" err="1"/>
              <a:t>raniagr</a:t>
            </a:r>
            <a:r>
              <a:rPr lang="en-US" sz="800" dirty="0"/>
              <a:t>, Rara Themes Support, Really Simple SSL, </a:t>
            </a:r>
            <a:r>
              <a:rPr lang="en-US" sz="800" dirty="0" err="1"/>
              <a:t>regunus</a:t>
            </a:r>
            <a:r>
              <a:rPr lang="en-US" sz="800" dirty="0"/>
              <a:t>, </a:t>
            </a:r>
            <a:r>
              <a:rPr lang="en-US" sz="800" dirty="0" err="1"/>
              <a:t>rstathopoulou</a:t>
            </a:r>
            <a:r>
              <a:rPr lang="en-US" sz="800" dirty="0"/>
              <a:t>, </a:t>
            </a:r>
            <a:r>
              <a:rPr lang="en-US" sz="800" dirty="0" err="1"/>
              <a:t>rwxnikos</a:t>
            </a:r>
            <a:r>
              <a:rPr lang="en-US" sz="800" dirty="0"/>
              <a:t>, sakis1914, </a:t>
            </a:r>
            <a:r>
              <a:rPr lang="en-US" sz="800" dirty="0" err="1"/>
              <a:t>Savvas</a:t>
            </a:r>
            <a:r>
              <a:rPr lang="en-US" sz="800" dirty="0"/>
              <a:t>, </a:t>
            </a:r>
            <a:r>
              <a:rPr lang="en-US" sz="800" dirty="0" err="1"/>
              <a:t>Sekander</a:t>
            </a:r>
            <a:r>
              <a:rPr lang="en-US" sz="800" dirty="0"/>
              <a:t> </a:t>
            </a:r>
            <a:r>
              <a:rPr lang="en-US" sz="800" dirty="0" err="1"/>
              <a:t>Badsha</a:t>
            </a:r>
            <a:r>
              <a:rPr lang="en-US" sz="800" dirty="0"/>
              <a:t>, Sid, </a:t>
            </a:r>
            <a:r>
              <a:rPr lang="en-US" sz="800" dirty="0" err="1"/>
              <a:t>simosedessa</a:t>
            </a:r>
            <a:r>
              <a:rPr lang="en-US" sz="800" dirty="0"/>
              <a:t>, </a:t>
            </a:r>
            <a:r>
              <a:rPr lang="en-US" sz="800" dirty="0" err="1"/>
              <a:t>sirapa</a:t>
            </a:r>
            <a:r>
              <a:rPr lang="en-US" sz="800" dirty="0"/>
              <a:t>, </a:t>
            </a:r>
            <a:r>
              <a:rPr lang="en-US" sz="800" dirty="0" err="1"/>
              <a:t>sitsero</a:t>
            </a:r>
            <a:r>
              <a:rPr lang="en-US" sz="800" dirty="0"/>
              <a:t>, </a:t>
            </a:r>
            <a:r>
              <a:rPr lang="en-US" sz="800" dirty="0" err="1"/>
              <a:t>snikos</a:t>
            </a:r>
            <a:r>
              <a:rPr lang="en-US" sz="800" dirty="0"/>
              <a:t>, Sofia, </a:t>
            </a:r>
            <a:r>
              <a:rPr lang="en-US" sz="800" dirty="0" err="1"/>
              <a:t>Softscale</a:t>
            </a:r>
            <a:r>
              <a:rPr lang="en-US" sz="800" dirty="0"/>
              <a:t>, </a:t>
            </a:r>
            <a:r>
              <a:rPr lang="en-US" sz="800" dirty="0" err="1"/>
              <a:t>solidsnakegr</a:t>
            </a:r>
            <a:r>
              <a:rPr lang="en-US" sz="800" dirty="0"/>
              <a:t>, Sotiris </a:t>
            </a:r>
            <a:r>
              <a:rPr lang="en-US" sz="800" dirty="0" err="1"/>
              <a:t>Alexakis</a:t>
            </a:r>
            <a:r>
              <a:rPr lang="en-US" sz="800" dirty="0"/>
              <a:t>, souvlaki42, </a:t>
            </a:r>
            <a:r>
              <a:rPr lang="en-US" sz="800" dirty="0" err="1"/>
              <a:t>spimer</a:t>
            </a:r>
            <a:r>
              <a:rPr lang="en-US" sz="800" dirty="0"/>
              <a:t>, </a:t>
            </a:r>
            <a:r>
              <a:rPr lang="en-US" sz="800" dirty="0" err="1"/>
              <a:t>spirossm</a:t>
            </a:r>
            <a:r>
              <a:rPr lang="en-US" sz="800" dirty="0"/>
              <a:t>, </a:t>
            </a:r>
            <a:r>
              <a:rPr lang="en-US" sz="800" dirty="0" err="1"/>
              <a:t>spyalekos</a:t>
            </a:r>
            <a:r>
              <a:rPr lang="en-US" sz="800" dirty="0"/>
              <a:t>, </a:t>
            </a:r>
            <a:r>
              <a:rPr lang="en-US" sz="800" dirty="0" err="1"/>
              <a:t>spyros</a:t>
            </a:r>
            <a:r>
              <a:rPr lang="en-US" sz="800" dirty="0"/>
              <a:t>, </a:t>
            </a:r>
            <a:r>
              <a:rPr lang="en-US" sz="800" dirty="0" err="1"/>
              <a:t>spyrosam</a:t>
            </a:r>
            <a:r>
              <a:rPr lang="en-US" sz="800" dirty="0"/>
              <a:t>, </a:t>
            </a:r>
            <a:r>
              <a:rPr lang="en-US" sz="800" dirty="0" err="1"/>
              <a:t>spytzo</a:t>
            </a:r>
            <a:r>
              <a:rPr lang="en-US" sz="800" dirty="0"/>
              <a:t>, </a:t>
            </a:r>
            <a:r>
              <a:rPr lang="en-US" sz="800" dirty="0" err="1"/>
              <a:t>sraft</a:t>
            </a:r>
            <a:r>
              <a:rPr lang="en-US" sz="800" dirty="0"/>
              <a:t>, </a:t>
            </a:r>
            <a:r>
              <a:rPr lang="en-US" sz="800" dirty="0" err="1"/>
              <a:t>stathismellios</a:t>
            </a:r>
            <a:r>
              <a:rPr lang="en-US" sz="800" dirty="0"/>
              <a:t>, </a:t>
            </a:r>
            <a:r>
              <a:rPr lang="en-US" sz="800" dirty="0" err="1"/>
              <a:t>steliosbenos</a:t>
            </a:r>
            <a:r>
              <a:rPr lang="en-US" sz="800" dirty="0"/>
              <a:t>, stom1, </a:t>
            </a:r>
            <a:r>
              <a:rPr lang="en-US" sz="800" dirty="0" err="1"/>
              <a:t>stratosjl</a:t>
            </a:r>
            <a:r>
              <a:rPr lang="en-US" sz="800" dirty="0"/>
              <a:t>, Streamline, </a:t>
            </a:r>
            <a:r>
              <a:rPr lang="en-US" sz="800" dirty="0" err="1"/>
              <a:t>styllasfurniture</a:t>
            </a:r>
            <a:r>
              <a:rPr lang="en-US" sz="800" dirty="0"/>
              <a:t>, takis96, Takis </a:t>
            </a:r>
            <a:r>
              <a:rPr lang="en-US" sz="800" dirty="0" err="1"/>
              <a:t>Bouyouris</a:t>
            </a:r>
            <a:r>
              <a:rPr lang="en-US" sz="800" dirty="0"/>
              <a:t>, tanker65, tapanda.gr, </a:t>
            </a:r>
            <a:r>
              <a:rPr lang="en-US" sz="800" dirty="0" err="1"/>
              <a:t>tatoinos</a:t>
            </a:r>
            <a:r>
              <a:rPr lang="en-US" sz="800" dirty="0"/>
              <a:t>, </a:t>
            </a:r>
            <a:r>
              <a:rPr lang="en-US" sz="800" dirty="0" err="1"/>
              <a:t>testsavvas</a:t>
            </a:r>
            <a:r>
              <a:rPr lang="en-US" sz="800" dirty="0"/>
              <a:t>, than1981, thanasis09gr, </a:t>
            </a:r>
            <a:r>
              <a:rPr lang="en-US" sz="800" dirty="0" err="1"/>
              <a:t>theanobnbbnb</a:t>
            </a:r>
            <a:r>
              <a:rPr lang="en-US" sz="800" dirty="0"/>
              <a:t>, The Good Omen, </a:t>
            </a:r>
            <a:r>
              <a:rPr lang="en-US" sz="800" dirty="0" err="1"/>
              <a:t>themeansar</a:t>
            </a:r>
            <a:r>
              <a:rPr lang="en-US" sz="800" dirty="0"/>
              <a:t>, </a:t>
            </a:r>
            <a:r>
              <a:rPr lang="en-US" sz="800" dirty="0" err="1"/>
              <a:t>ThemeGrill</a:t>
            </a:r>
            <a:r>
              <a:rPr lang="en-US" sz="800" dirty="0"/>
              <a:t> Translations, theo93, </a:t>
            </a:r>
            <a:r>
              <a:rPr lang="en-US" sz="800" dirty="0" err="1"/>
              <a:t>theodotos</a:t>
            </a:r>
            <a:r>
              <a:rPr lang="en-US" sz="800" dirty="0"/>
              <a:t>, Theo </a:t>
            </a:r>
            <a:r>
              <a:rPr lang="en-US" sz="800" dirty="0" err="1"/>
              <a:t>Gkitsos</a:t>
            </a:r>
            <a:r>
              <a:rPr lang="en-US" sz="800" dirty="0"/>
              <a:t>, </a:t>
            </a:r>
            <a:r>
              <a:rPr lang="en-US" sz="800" dirty="0" err="1"/>
              <a:t>theotheo</a:t>
            </a:r>
            <a:r>
              <a:rPr lang="en-US" sz="800" dirty="0"/>
              <a:t>, </a:t>
            </a:r>
            <a:r>
              <a:rPr lang="en-US" sz="800" dirty="0" err="1"/>
              <a:t>Thomas.Davliakos</a:t>
            </a:r>
            <a:r>
              <a:rPr lang="en-US" sz="800" dirty="0"/>
              <a:t>, Thomas </a:t>
            </a:r>
            <a:r>
              <a:rPr lang="en-US" sz="800" dirty="0" err="1"/>
              <a:t>Lartaud</a:t>
            </a:r>
            <a:r>
              <a:rPr lang="en-US" sz="800" dirty="0"/>
              <a:t>, </a:t>
            </a:r>
            <a:r>
              <a:rPr lang="en-US" sz="800" dirty="0" err="1"/>
              <a:t>tobifjellner</a:t>
            </a:r>
            <a:r>
              <a:rPr lang="en-US" sz="800" dirty="0"/>
              <a:t> (Tor-Bjorn </a:t>
            </a:r>
            <a:r>
              <a:rPr lang="en-US" sz="800" dirty="0" err="1"/>
              <a:t>Fjellner</a:t>
            </a:r>
            <a:r>
              <a:rPr lang="en-US" sz="800" dirty="0"/>
              <a:t>), </a:t>
            </a:r>
            <a:r>
              <a:rPr lang="en-US" sz="800" dirty="0" err="1"/>
              <a:t>tokmakidou</a:t>
            </a:r>
            <a:r>
              <a:rPr lang="en-US" sz="800" dirty="0"/>
              <a:t>, </a:t>
            </a:r>
            <a:r>
              <a:rPr lang="en-US" sz="800" dirty="0" err="1"/>
              <a:t>Tolis</a:t>
            </a:r>
            <a:r>
              <a:rPr lang="en-US" sz="800" dirty="0"/>
              <a:t>, </a:t>
            </a:r>
            <a:r>
              <a:rPr lang="en-US" sz="800" dirty="0" err="1"/>
              <a:t>tomwolf</a:t>
            </a:r>
            <a:r>
              <a:rPr lang="en-US" sz="800" dirty="0"/>
              <a:t>, Translations by GoDaddy, </a:t>
            </a:r>
            <a:r>
              <a:rPr lang="en-US" sz="800" dirty="0" err="1"/>
              <a:t>tropicalista</a:t>
            </a:r>
            <a:r>
              <a:rPr lang="en-US" sz="800" dirty="0"/>
              <a:t>, </a:t>
            </a:r>
            <a:r>
              <a:rPr lang="en-US" sz="800" dirty="0" err="1"/>
              <a:t>Trustindex</a:t>
            </a:r>
            <a:r>
              <a:rPr lang="en-US" sz="800" dirty="0"/>
              <a:t>, </a:t>
            </a:r>
            <a:r>
              <a:rPr lang="en-US" sz="800" dirty="0" err="1"/>
              <a:t>tsioug</a:t>
            </a:r>
            <a:r>
              <a:rPr lang="en-US" sz="800" dirty="0"/>
              <a:t>, tzinis7, </a:t>
            </a:r>
            <a:r>
              <a:rPr lang="en-US" sz="800" dirty="0" err="1"/>
              <a:t>Ugyen</a:t>
            </a:r>
            <a:r>
              <a:rPr lang="en-US" sz="800" dirty="0"/>
              <a:t> </a:t>
            </a:r>
            <a:r>
              <a:rPr lang="en-US" sz="800" dirty="0" err="1"/>
              <a:t>Dorji</a:t>
            </a:r>
            <a:r>
              <a:rPr lang="en-US" sz="800" dirty="0"/>
              <a:t>, Ultimate Member, VAG, </a:t>
            </a:r>
            <a:r>
              <a:rPr lang="en-US" sz="800" dirty="0" err="1"/>
              <a:t>Vagelis</a:t>
            </a:r>
            <a:r>
              <a:rPr lang="en-US" sz="800" dirty="0"/>
              <a:t>, vaggelis80, </a:t>
            </a:r>
            <a:r>
              <a:rPr lang="en-US" sz="800" dirty="0" err="1"/>
              <a:t>vaggosmindfx</a:t>
            </a:r>
            <a:r>
              <a:rPr lang="en-US" sz="800" dirty="0"/>
              <a:t>, Vangelis </a:t>
            </a:r>
            <a:r>
              <a:rPr lang="en-US" sz="800" dirty="0" err="1"/>
              <a:t>Chirmpilidis</a:t>
            </a:r>
            <a:r>
              <a:rPr lang="en-US" sz="800" dirty="0"/>
              <a:t>, vas019, </a:t>
            </a:r>
            <a:r>
              <a:rPr lang="en-US" sz="800" dirty="0" err="1"/>
              <a:t>vbaimas</a:t>
            </a:r>
            <a:r>
              <a:rPr lang="en-US" sz="800" dirty="0"/>
              <a:t>, </a:t>
            </a:r>
            <a:r>
              <a:rPr lang="en-US" sz="800" dirty="0" err="1"/>
              <a:t>visionca</a:t>
            </a:r>
            <a:r>
              <a:rPr lang="en-US" sz="800" dirty="0"/>
              <a:t>, </a:t>
            </a:r>
            <a:r>
              <a:rPr lang="en-US" sz="800" dirty="0" err="1"/>
              <a:t>vkouvelis</a:t>
            </a:r>
            <a:r>
              <a:rPr lang="en-US" sz="800" dirty="0"/>
              <a:t>, </a:t>
            </a:r>
            <a:r>
              <a:rPr lang="en-US" sz="800" dirty="0" err="1"/>
              <a:t>vlasmar</a:t>
            </a:r>
            <a:r>
              <a:rPr lang="en-US" sz="800" dirty="0"/>
              <a:t>, </a:t>
            </a:r>
            <a:r>
              <a:rPr lang="en-US" sz="800" dirty="0" err="1"/>
              <a:t>vpapakir</a:t>
            </a:r>
            <a:r>
              <a:rPr lang="en-US" sz="800" dirty="0"/>
              <a:t>, </a:t>
            </a:r>
            <a:r>
              <a:rPr lang="en-US" sz="800" dirty="0" err="1"/>
              <a:t>vvountourakis</a:t>
            </a:r>
            <a:r>
              <a:rPr lang="en-US" sz="800" dirty="0"/>
              <a:t>, </a:t>
            </a:r>
            <a:r>
              <a:rPr lang="en-US" sz="800" dirty="0" err="1"/>
              <a:t>wantedstarling</a:t>
            </a:r>
            <a:r>
              <a:rPr lang="en-US" sz="800" dirty="0"/>
              <a:t>, </a:t>
            </a:r>
            <a:r>
              <a:rPr lang="en-US" sz="800" dirty="0" err="1"/>
              <a:t>Webdados</a:t>
            </a:r>
            <a:r>
              <a:rPr lang="en-US" sz="800" dirty="0"/>
              <a:t> (Marco Almeida), WP-Translations, </a:t>
            </a:r>
            <a:r>
              <a:rPr lang="en-US" sz="800" dirty="0" err="1"/>
              <a:t>wpgc</a:t>
            </a:r>
            <a:r>
              <a:rPr lang="en-US" sz="800" dirty="0"/>
              <a:t>, WP Royal Translation, WP Swings, </a:t>
            </a:r>
            <a:r>
              <a:rPr lang="en-US" sz="800" dirty="0" err="1"/>
              <a:t>xdanaskos</a:t>
            </a:r>
            <a:r>
              <a:rPr lang="en-US" sz="800" dirty="0"/>
              <a:t>, Xenophon </a:t>
            </a:r>
            <a:r>
              <a:rPr lang="en-US" sz="800" dirty="0" err="1"/>
              <a:t>Venios</a:t>
            </a:r>
            <a:r>
              <a:rPr lang="en-US" sz="800" dirty="0"/>
              <a:t>, </a:t>
            </a:r>
            <a:r>
              <a:rPr lang="en-US" sz="800" dirty="0" err="1"/>
              <a:t>xinomilo</a:t>
            </a:r>
            <a:r>
              <a:rPr lang="en-US" sz="800" dirty="0"/>
              <a:t>, </a:t>
            </a:r>
            <a:r>
              <a:rPr lang="en-US" sz="800" dirty="0" err="1"/>
              <a:t>xornik</a:t>
            </a:r>
            <a:r>
              <a:rPr lang="en-US" sz="800" dirty="0"/>
              <a:t>, </a:t>
            </a:r>
            <a:r>
              <a:rPr lang="en-US" sz="800" dirty="0" err="1"/>
              <a:t>xtor</a:t>
            </a:r>
            <a:r>
              <a:rPr lang="en-US" sz="800" dirty="0"/>
              <a:t>, Yannis </a:t>
            </a:r>
            <a:r>
              <a:rPr lang="en-US" sz="800" dirty="0" err="1"/>
              <a:t>Develekos</a:t>
            </a:r>
            <a:r>
              <a:rPr lang="en-US" sz="800" dirty="0"/>
              <a:t>, </a:t>
            </a:r>
            <a:r>
              <a:rPr lang="en-US" sz="800" dirty="0" err="1"/>
              <a:t>yannispittakidis</a:t>
            </a:r>
            <a:r>
              <a:rPr lang="en-US" sz="800" dirty="0"/>
              <a:t>, </a:t>
            </a:r>
            <a:r>
              <a:rPr lang="en-US" sz="800" dirty="0" err="1"/>
              <a:t>yiannisdesp</a:t>
            </a:r>
            <a:r>
              <a:rPr lang="en-US" sz="800" dirty="0"/>
              <a:t>, Yiannis Iliopoulos, </a:t>
            </a:r>
            <a:r>
              <a:rPr lang="en-US" sz="800" dirty="0" err="1"/>
              <a:t>ymcrodos</a:t>
            </a:r>
            <a:r>
              <a:rPr lang="en-US" sz="800" dirty="0"/>
              <a:t>, Yossi </a:t>
            </a:r>
            <a:r>
              <a:rPr lang="en-US" sz="800" dirty="0" err="1"/>
              <a:t>Aharon</a:t>
            </a:r>
            <a:r>
              <a:rPr lang="en-US" sz="800" dirty="0"/>
              <a:t>, </a:t>
            </a:r>
            <a:r>
              <a:rPr lang="en-US" sz="800" dirty="0" err="1"/>
              <a:t>Zisis</a:t>
            </a:r>
            <a:r>
              <a:rPr lang="en-US" sz="800" dirty="0"/>
              <a:t> </a:t>
            </a:r>
            <a:r>
              <a:rPr lang="en-US" sz="800" dirty="0" err="1"/>
              <a:t>Folias</a:t>
            </a:r>
            <a:r>
              <a:rPr lang="en-US" sz="800" dirty="0"/>
              <a:t>, </a:t>
            </a:r>
            <a:r>
              <a:rPr lang="en-US" sz="800" dirty="0" err="1"/>
              <a:t>zooxor</a:t>
            </a:r>
            <a:r>
              <a:rPr lang="en-US" sz="800" dirty="0"/>
              <a:t>, </a:t>
            </a:r>
            <a:r>
              <a:rPr lang="en-US" sz="800" dirty="0" err="1"/>
              <a:t>zsugyongy</a:t>
            </a:r>
            <a:r>
              <a:rPr lang="en-US" sz="800" dirty="0"/>
              <a:t>, and </a:t>
            </a:r>
            <a:r>
              <a:rPr lang="el-GR" sz="800" dirty="0"/>
              <a:t>Παναγιώτης </a:t>
            </a:r>
            <a:r>
              <a:rPr lang="el-GR" sz="800" dirty="0" err="1"/>
              <a:t>Τσολακόπουλος</a:t>
            </a:r>
            <a:r>
              <a:rPr lang="el-GR" sz="800" dirty="0"/>
              <a:t>.</a:t>
            </a:r>
            <a:endParaRPr lang="en-US" sz="800" dirty="0"/>
          </a:p>
          <a:p>
            <a:br>
              <a:rPr lang="en-US" sz="800" dirty="0"/>
            </a:br>
            <a:r>
              <a:rPr lang="en-US" sz="800" b="1" dirty="0"/>
              <a:t>And more than 800+ </a:t>
            </a:r>
            <a:r>
              <a:rPr lang="en-US" sz="800" b="1" i="0" dirty="0">
                <a:solidFill>
                  <a:srgbClr val="555555"/>
                </a:solidFill>
                <a:effectLst/>
                <a:latin typeface="Open Sans" panose="020B0606030504020204" pitchFamily="34" charset="0"/>
              </a:rPr>
              <a:t>Past Translation Contributors</a:t>
            </a:r>
            <a:endParaRPr lang="el-GR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358B3F6-7C51-4340-90E5-1C16491349D4}"/>
              </a:ext>
            </a:extLst>
          </p:cNvPr>
          <p:cNvSpPr txBox="1"/>
          <p:nvPr/>
        </p:nvSpPr>
        <p:spPr>
          <a:xfrm>
            <a:off x="393900" y="688137"/>
            <a:ext cx="8210548" cy="404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ΔΕΝ ΚΑΝΟΥΜΕ </a:t>
            </a:r>
            <a:r>
              <a:rPr lang="el-GR" sz="1800" b="1" spc="75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Internationalization</a:t>
            </a:r>
            <a:endParaRPr lang="el-GR" sz="1800" b="1" spc="75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Η </a:t>
            </a:r>
            <a:r>
              <a:rPr lang="el-GR" sz="1800" spc="75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Internationalization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(I18n) είναι η διαδικασία προετοιμασίας ενός </a:t>
            </a:r>
            <a:r>
              <a:rPr lang="el-GR" sz="1800" spc="75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plugin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ή </a:t>
            </a:r>
            <a:r>
              <a:rPr lang="el-GR" sz="1800" spc="75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theme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ώστε να είναι μεταφράσιμο. Αυτό είναι δουλειά του </a:t>
            </a:r>
            <a:r>
              <a:rPr lang="el-GR" sz="1800" b="1" spc="75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προγραμματιστή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Συντομεύεται ως i18n επειδή υπάρχουν 18 γράμματα ανάμεσα στο i και το n</a:t>
            </a:r>
            <a:r>
              <a:rPr lang="el-GR" sz="1800" b="1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b="1" spc="75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ΕΜΕΙΣ ΚΑΝΟΥΜΕ </a:t>
            </a:r>
            <a:r>
              <a:rPr lang="el-GR" sz="1800" b="1" spc="75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Localization</a:t>
            </a:r>
            <a:endParaRPr lang="el-GR" sz="1800" b="1" spc="75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Η </a:t>
            </a:r>
            <a:r>
              <a:rPr lang="el-GR" sz="1800" spc="75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Localization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(L10n) είναι η διαδικασία πραγματικής μετάφρασης του λογισμικού σε άλλη γλώσσα. Αυτό μπορεί να γίνει από </a:t>
            </a:r>
            <a:r>
              <a:rPr lang="el-GR" sz="1800" b="1" spc="75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χρήστες</a:t>
            </a:r>
            <a:r>
              <a:rPr lang="el-GR" sz="1800" spc="75" dirty="0"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Για να γίνει </a:t>
            </a:r>
            <a:r>
              <a:rPr lang="el-GR" sz="1800" spc="75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localization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σε ένα πρόσθετο ή θέμα εμφάνισης, πρέπει πρώτα να έχει γίνει </a:t>
            </a:r>
            <a:r>
              <a:rPr lang="el-GR" sz="1800" spc="75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internationalization</a:t>
            </a:r>
            <a:r>
              <a:rPr lang="el-GR" sz="1800" spc="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Συντομεύεται ως l10n επειδή υπάρχουν 10 γράμματα ανάμεσα στο l και το n.</a:t>
            </a:r>
            <a:endParaRPr lang="el-GR" sz="18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894ED-E12A-4270-937E-9E7F46FE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 δεν κάνουμε και τι κάνουμε;</a:t>
            </a:r>
          </a:p>
        </p:txBody>
      </p:sp>
    </p:spTree>
    <p:extLst>
      <p:ext uri="{BB962C8B-B14F-4D97-AF65-F5344CB8AC3E}">
        <p14:creationId xmlns:p14="http://schemas.microsoft.com/office/powerpoint/2010/main" val="2383631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A9A3A-E54E-4C5C-BA2D-F5BF2EBFD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Ποια είναι η ροή διαδικασίας μετάφρασης;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9C640-2DF8-47B8-8E69-1AF821A31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22595"/>
            <a:ext cx="7092280" cy="19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6604282-01A7-469C-B6FC-AF16A34D8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2"/>
          <a:stretch>
            <a:fillRect/>
          </a:stretch>
        </p:blipFill>
        <p:spPr>
          <a:xfrm>
            <a:off x="3807711" y="0"/>
            <a:ext cx="5308934" cy="5069384"/>
          </a:xfr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BD03115-A774-410D-9910-BEE00FC51751}"/>
              </a:ext>
            </a:extLst>
          </p:cNvPr>
          <p:cNvSpPr/>
          <p:nvPr/>
        </p:nvSpPr>
        <p:spPr>
          <a:xfrm>
            <a:off x="412751" y="733425"/>
            <a:ext cx="3079750" cy="1746251"/>
          </a:xfrm>
          <a:custGeom>
            <a:avLst/>
            <a:gdLst>
              <a:gd name="connsiteX0" fmla="*/ 3266814 w 3079750"/>
              <a:gd name="connsiteY0" fmla="*/ 802490 h 1746251"/>
              <a:gd name="connsiteX1" fmla="*/ 3068681 w 3079750"/>
              <a:gd name="connsiteY1" fmla="*/ 977627 h 1746251"/>
              <a:gd name="connsiteX2" fmla="*/ 1528379 w 3079750"/>
              <a:gd name="connsiteY2" fmla="*/ 1746227 h 1746251"/>
              <a:gd name="connsiteX3" fmla="*/ 4195 w 3079750"/>
              <a:gd name="connsiteY3" fmla="*/ 937535 h 1746251"/>
              <a:gd name="connsiteX4" fmla="*/ 1455043 w 3079750"/>
              <a:gd name="connsiteY4" fmla="*/ 1326 h 1746251"/>
              <a:gd name="connsiteX5" fmla="*/ 3026399 w 3079750"/>
              <a:gd name="connsiteY5" fmla="*/ 645291 h 1746251"/>
              <a:gd name="connsiteX6" fmla="*/ 3266814 w 3079750"/>
              <a:gd name="connsiteY6" fmla="*/ 802490 h 174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9750" h="1746251" fill="none" extrusionOk="0">
                <a:moveTo>
                  <a:pt x="3266814" y="802490"/>
                </a:moveTo>
                <a:cubicBezTo>
                  <a:pt x="3178263" y="895097"/>
                  <a:pt x="3123255" y="913425"/>
                  <a:pt x="3068681" y="977627"/>
                </a:cubicBezTo>
                <a:cubicBezTo>
                  <a:pt x="3035594" y="1332057"/>
                  <a:pt x="2378243" y="1740548"/>
                  <a:pt x="1528379" y="1746227"/>
                </a:cubicBezTo>
                <a:cubicBezTo>
                  <a:pt x="832233" y="1755739"/>
                  <a:pt x="123448" y="1461242"/>
                  <a:pt x="4195" y="937535"/>
                </a:cubicBezTo>
                <a:cubicBezTo>
                  <a:pt x="-86713" y="339916"/>
                  <a:pt x="648672" y="65024"/>
                  <a:pt x="1455043" y="1326"/>
                </a:cubicBezTo>
                <a:cubicBezTo>
                  <a:pt x="2219607" y="-63879"/>
                  <a:pt x="2916123" y="152376"/>
                  <a:pt x="3026399" y="645291"/>
                </a:cubicBezTo>
                <a:cubicBezTo>
                  <a:pt x="3128354" y="677973"/>
                  <a:pt x="3150563" y="748345"/>
                  <a:pt x="3266814" y="802490"/>
                </a:cubicBezTo>
                <a:close/>
              </a:path>
              <a:path w="3079750" h="1746251" stroke="0" extrusionOk="0">
                <a:moveTo>
                  <a:pt x="3266814" y="802490"/>
                </a:moveTo>
                <a:cubicBezTo>
                  <a:pt x="3231950" y="857177"/>
                  <a:pt x="3128104" y="912763"/>
                  <a:pt x="3068681" y="977627"/>
                </a:cubicBezTo>
                <a:cubicBezTo>
                  <a:pt x="3091115" y="1468781"/>
                  <a:pt x="2142769" y="1798473"/>
                  <a:pt x="1528379" y="1746227"/>
                </a:cubicBezTo>
                <a:cubicBezTo>
                  <a:pt x="757854" y="1619492"/>
                  <a:pt x="123176" y="1416084"/>
                  <a:pt x="4195" y="937535"/>
                </a:cubicBezTo>
                <a:cubicBezTo>
                  <a:pt x="-161238" y="478903"/>
                  <a:pt x="681957" y="79545"/>
                  <a:pt x="1455043" y="1326"/>
                </a:cubicBezTo>
                <a:cubicBezTo>
                  <a:pt x="2190186" y="11845"/>
                  <a:pt x="2811177" y="191611"/>
                  <a:pt x="3026399" y="645291"/>
                </a:cubicBezTo>
                <a:cubicBezTo>
                  <a:pt x="3097158" y="668164"/>
                  <a:pt x="3186922" y="783714"/>
                  <a:pt x="3266814" y="802490"/>
                </a:cubicBezTo>
                <a:close/>
              </a:path>
            </a:pathLst>
          </a:custGeom>
          <a:solidFill>
            <a:srgbClr val="3858E9"/>
          </a:solidFill>
          <a:ln>
            <a:solidFill>
              <a:srgbClr val="080A11"/>
            </a:solidFill>
            <a:extLst>
              <a:ext uri="{C807C97D-BFC1-408E-A445-0C87EB9F89A2}">
                <ask:lineSketchStyleProps xmlns:ask="http://schemas.microsoft.com/office/drawing/2018/sketchyshapes" sd="3991302576">
                  <a:prstGeom prst="wedgeEllipseCallout">
                    <a:avLst>
                      <a:gd name="adj1" fmla="val 56074"/>
                      <a:gd name="adj2" fmla="val -404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5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l-GR" sz="1800" b="1" i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Login</a:t>
            </a:r>
            <a:r>
              <a:rPr lang="el-GR" sz="1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? </a:t>
            </a:r>
            <a:br>
              <a:rPr lang="el-GR" sz="1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l-GR" sz="18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Τι είναι,  παιδί μου, αυτό; </a:t>
            </a:r>
            <a:endParaRPr lang="el-GR" sz="105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br>
              <a:rPr lang="el-GR" sz="10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l-GR" sz="105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Κυρά Χρυσούλα</a:t>
            </a:r>
          </a:p>
        </p:txBody>
      </p:sp>
    </p:spTree>
    <p:extLst>
      <p:ext uri="{BB962C8B-B14F-4D97-AF65-F5344CB8AC3E}">
        <p14:creationId xmlns:p14="http://schemas.microsoft.com/office/powerpoint/2010/main" val="2080539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1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155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vert="horz" lIns="91425" tIns="91425" rIns="91425" bIns="91425" rtlCol="0" anchor="b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r>
              <a:rPr lang="el-GR" dirty="0"/>
              <a:t>Πως αρχίζουμε;</a:t>
            </a:r>
            <a:endParaRPr lang="en-US" dirty="0"/>
          </a:p>
        </p:txBody>
      </p:sp>
      <p:sp>
        <p:nvSpPr>
          <p:cNvPr id="3" name="Shape 156"/>
          <p:cNvSpPr>
            <a:spLocks noGrp="1"/>
          </p:cNvSpPr>
          <p:nvPr>
            <p:ph type="body" idx="4294967295"/>
          </p:nvPr>
        </p:nvSpPr>
        <p:spPr bwMode="auto">
          <a:xfrm>
            <a:off x="98250" y="847933"/>
            <a:ext cx="8424936" cy="864096"/>
          </a:xfrm>
          <a:prstGeom prst="rect">
            <a:avLst/>
          </a:prstGeom>
        </p:spPr>
        <p:txBody>
          <a:bodyPr vert="horz" lIns="91425" tIns="91425" rIns="91425" bIns="91425" rtlCol="0" anchor="t">
            <a:noAutofit/>
          </a:bodyPr>
          <a:lstStyle/>
          <a:p>
            <a:pPr>
              <a:defRPr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Δουλεύουμε στο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https://translate.wordpress.org</a:t>
            </a:r>
            <a:endParaRPr lang="en-US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defRPr/>
            </a:pPr>
            <a:endParaRPr lang="el-GR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b="0" i="1" dirty="0">
                <a:solidFill>
                  <a:schemeClr val="tx1">
                    <a:lumMod val="7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Σύνδεση ή εγγραφή</a:t>
            </a:r>
            <a:endParaRPr lang="en-US" b="0" i="1" dirty="0">
              <a:solidFill>
                <a:schemeClr val="tx1">
                  <a:lumMod val="75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b="0" i="1" dirty="0">
                <a:solidFill>
                  <a:schemeClr val="tx1">
                    <a:lumMod val="7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Αναζήτηση για</a:t>
            </a:r>
            <a:r>
              <a:rPr lang="en-US" b="0" i="1" dirty="0">
                <a:solidFill>
                  <a:schemeClr val="tx1">
                    <a:lumMod val="7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‘Greek’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i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Πατάμε στο </a:t>
            </a:r>
            <a:br>
              <a:rPr lang="en-US" i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i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“Contribute Translation”</a:t>
            </a:r>
            <a:endParaRPr lang="en-US" b="0" i="1" dirty="0">
              <a:solidFill>
                <a:schemeClr val="tx1">
                  <a:lumMod val="75000"/>
                </a:schemeClr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spcBef>
                <a:spcPts val="0"/>
              </a:spcBef>
              <a:buNone/>
              <a:defRPr/>
            </a:pPr>
            <a:endParaRPr lang="en-US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03EE7-A1D7-4A19-8B27-6041A124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068" y="1279981"/>
            <a:ext cx="5410148" cy="3740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F0D-7C84-478A-8484-BC45415E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το κάνουμε;  1</a:t>
            </a:r>
            <a:r>
              <a:rPr lang="el-GR" baseline="30000" dirty="0"/>
              <a:t>ος </a:t>
            </a:r>
            <a:r>
              <a:rPr lang="el-GR" i="1" dirty="0"/>
              <a:t>τρόπος </a:t>
            </a:r>
            <a:r>
              <a:rPr lang="el-GR" dirty="0"/>
              <a:t>– Μέσα από το </a:t>
            </a:r>
            <a:r>
              <a:rPr lang="en-US" dirty="0"/>
              <a:t>translate.wordpress.org</a:t>
            </a:r>
            <a:endParaRPr lang="el-GR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236590-1FFE-4023-A9E7-1A9C135B0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50096"/>
            <a:ext cx="7704856" cy="445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67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F0D-7C84-478A-8484-BC45415E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το κάνουμε; Μέσα από το </a:t>
            </a:r>
            <a:r>
              <a:rPr lang="en-US" dirty="0"/>
              <a:t>translate.wordpress.org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5FCCE-DBC4-4FE0-BB54-275C8EFD24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t="-10589" r="-791" b="27386"/>
          <a:stretch/>
        </p:blipFill>
        <p:spPr>
          <a:xfrm>
            <a:off x="659121" y="483518"/>
            <a:ext cx="770485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6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F0D-7C84-478A-8484-BC45415E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το κάνουμε; 1</a:t>
            </a:r>
            <a:r>
              <a:rPr lang="el-GR" baseline="30000" dirty="0"/>
              <a:t>ος</a:t>
            </a:r>
            <a:r>
              <a:rPr lang="el-GR" dirty="0"/>
              <a:t> τρόπος – Μέσα από το </a:t>
            </a:r>
            <a:r>
              <a:rPr lang="en-US" dirty="0"/>
              <a:t>translate.wordpress.org</a:t>
            </a:r>
            <a:endParaRPr lang="el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E8BC8E-C633-4398-B06B-737DCD853E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5" b="-2155"/>
          <a:stretch/>
        </p:blipFill>
        <p:spPr>
          <a:xfrm>
            <a:off x="1043608" y="699542"/>
            <a:ext cx="6537533" cy="43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59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F0D-7C84-478A-8484-BC45415E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ος</a:t>
            </a:r>
            <a:r>
              <a:rPr lang="el-GR" dirty="0"/>
              <a:t> τρόπος</a:t>
            </a:r>
            <a:r>
              <a:rPr lang="el-GR" i="1" dirty="0"/>
              <a:t>  </a:t>
            </a:r>
            <a:r>
              <a:rPr lang="el-GR" dirty="0"/>
              <a:t>– Μέσα από το </a:t>
            </a:r>
            <a:r>
              <a:rPr lang="en-US" dirty="0"/>
              <a:t>translate.wordpress.org</a:t>
            </a:r>
            <a:r>
              <a:rPr lang="el-GR" dirty="0"/>
              <a:t> - </a:t>
            </a:r>
            <a:r>
              <a:rPr lang="el-GR" i="1" dirty="0"/>
              <a:t> Εύκολο και απλό 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6E080A-11A7-4333-9B75-535F66695D0B}"/>
              </a:ext>
            </a:extLst>
          </p:cNvPr>
          <p:cNvSpPr txBox="1"/>
          <p:nvPr/>
        </p:nvSpPr>
        <p:spPr>
          <a:xfrm>
            <a:off x="467544" y="9150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8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Αλλά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81421A-C3DA-41C3-B66D-5510B6281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14312"/>
            <a:ext cx="3076166" cy="39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E042AF6-A48C-A4BD-7113-4DB800EE8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6" t="29286" r="16003" b="24620"/>
          <a:stretch>
            <a:fillRect/>
          </a:stretch>
        </p:blipFill>
        <p:spPr bwMode="auto">
          <a:xfrm>
            <a:off x="4716016" y="1131590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CA147A-D6C2-FF53-CBD7-F916ECC91C00}"/>
              </a:ext>
            </a:extLst>
          </p:cNvPr>
          <p:cNvSpPr txBox="1"/>
          <p:nvPr/>
        </p:nvSpPr>
        <p:spPr>
          <a:xfrm>
            <a:off x="459767" y="1152215"/>
            <a:ext cx="346416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l-GR" sz="19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l-GR" sz="19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Μεταφράζουμε στα «τυφλά». </a:t>
            </a:r>
            <a:br>
              <a:rPr lang="el-GR" sz="19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l-GR" sz="19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l-GR" sz="19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Δεν γνωρίζουμε το 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context</a:t>
            </a:r>
            <a:r>
              <a:rPr lang="el-GR" sz="19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σε τι αναφέρεται </a:t>
            </a:r>
          </a:p>
          <a:p>
            <a:r>
              <a:rPr lang="el-GR" sz="19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κάθε λέξη ή πρόταση.</a:t>
            </a:r>
          </a:p>
          <a:p>
            <a:endParaRPr lang="el-GR" sz="19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0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FF0D-7C84-478A-8484-BC45415E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1</a:t>
            </a:r>
            <a:r>
              <a:rPr lang="el-GR" baseline="30000" dirty="0"/>
              <a:t>ος</a:t>
            </a:r>
            <a:r>
              <a:rPr lang="el-GR" dirty="0"/>
              <a:t> τρόπος</a:t>
            </a:r>
            <a:r>
              <a:rPr lang="el-GR" i="1" dirty="0"/>
              <a:t>  </a:t>
            </a:r>
            <a:r>
              <a:rPr lang="el-GR" dirty="0"/>
              <a:t>– Μέσα από το </a:t>
            </a:r>
            <a:r>
              <a:rPr lang="en-US" dirty="0"/>
              <a:t>translate.wordpress.org</a:t>
            </a:r>
            <a:r>
              <a:rPr lang="el-GR" dirty="0"/>
              <a:t> - </a:t>
            </a:r>
            <a:r>
              <a:rPr lang="el-GR" i="1" dirty="0"/>
              <a:t> Εύκολο και απλό </a:t>
            </a:r>
            <a:endParaRPr lang="el-G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2A063-5FCB-425E-9F18-FE6007EE6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3284"/>
            <a:ext cx="6690164" cy="295665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999CECF-D322-FF27-8511-9557273CF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0" r="40802" b="49935"/>
          <a:stretch>
            <a:fillRect/>
          </a:stretch>
        </p:blipFill>
        <p:spPr>
          <a:xfrm>
            <a:off x="323528" y="1343284"/>
            <a:ext cx="7655441" cy="167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9E0259-B9BA-4BEC-8991-38BFEF169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3" y="619050"/>
            <a:ext cx="8610513" cy="4298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AFF0D-7C84-478A-8484-BC45415E0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το κάνουμε;</a:t>
            </a:r>
            <a:r>
              <a:rPr lang="en-US" dirty="0"/>
              <a:t> -</a:t>
            </a:r>
            <a:r>
              <a:rPr lang="el-GR" dirty="0"/>
              <a:t> 2</a:t>
            </a:r>
            <a:r>
              <a:rPr lang="el-GR" baseline="30000" dirty="0"/>
              <a:t>ος</a:t>
            </a:r>
            <a:r>
              <a:rPr lang="el-GR" dirty="0"/>
              <a:t> τρόπος - </a:t>
            </a:r>
            <a:r>
              <a:rPr lang="en-US" dirty="0"/>
              <a:t>Translate Live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4881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shot 2025-11-14 at 14.33.03">
            <a:hlinkClick r:id="" action="ppaction://media"/>
            <a:extLst>
              <a:ext uri="{FF2B5EF4-FFF2-40B4-BE49-F238E27FC236}">
                <a16:creationId xmlns:a16="http://schemas.microsoft.com/office/drawing/2014/main" id="{EF533553-7087-42F1-BFD5-4F1F09744793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0"/>
            <a:ext cx="7532687" cy="4897438"/>
          </a:xfrm>
        </p:spPr>
      </p:pic>
    </p:spTree>
    <p:extLst>
      <p:ext uri="{BB962C8B-B14F-4D97-AF65-F5344CB8AC3E}">
        <p14:creationId xmlns:p14="http://schemas.microsoft.com/office/powerpoint/2010/main" val="362164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0DC31-6EA5-2342-A1B5-B03A0421A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66B35-24EE-CF0A-1BD2-032EACD7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το κάνουμε;</a:t>
            </a:r>
            <a:r>
              <a:rPr lang="en-US" dirty="0"/>
              <a:t> -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baseline="30000" dirty="0" err="1"/>
              <a:t>ος</a:t>
            </a:r>
            <a:r>
              <a:rPr lang="el-GR" dirty="0"/>
              <a:t> τρόπος – Με την χρήση εξωτερικού εργαλείου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FB89D6D-B31E-9B99-E2B5-3B5DA4B4B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15566"/>
            <a:ext cx="6903431" cy="3921636"/>
          </a:xfrm>
          <a:prstGeom prst="rect">
            <a:avLst/>
          </a:prstGeom>
        </p:spPr>
      </p:pic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2448BAC4-49F6-8024-F6DF-81A5969DE81C}"/>
              </a:ext>
            </a:extLst>
          </p:cNvPr>
          <p:cNvCxnSpPr/>
          <p:nvPr/>
        </p:nvCxnSpPr>
        <p:spPr>
          <a:xfrm>
            <a:off x="827584" y="3723878"/>
            <a:ext cx="1296144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Ευθύγραμμο βέλος σύνδεσης 13">
            <a:extLst>
              <a:ext uri="{FF2B5EF4-FFF2-40B4-BE49-F238E27FC236}">
                <a16:creationId xmlns:a16="http://schemas.microsoft.com/office/drawing/2014/main" id="{DE66A7DF-229C-D196-9B5C-D55D1A6DAE70}"/>
              </a:ext>
            </a:extLst>
          </p:cNvPr>
          <p:cNvCxnSpPr>
            <a:cxnSpLocks/>
          </p:cNvCxnSpPr>
          <p:nvPr/>
        </p:nvCxnSpPr>
        <p:spPr>
          <a:xfrm flipH="1">
            <a:off x="6012160" y="3723878"/>
            <a:ext cx="792088" cy="792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57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53C0A-542C-E0E4-EB7F-591E0363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CE6A-9B51-1104-24C0-06E665FA1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το κάνουμε;</a:t>
            </a:r>
            <a:r>
              <a:rPr lang="en-US" dirty="0"/>
              <a:t> -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baseline="30000" dirty="0" err="1"/>
              <a:t>ος</a:t>
            </a:r>
            <a:r>
              <a:rPr lang="el-GR" dirty="0"/>
              <a:t> τρόπος – Με την χρήση εξωτερικού εργαλείου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87C04-E671-2B00-4501-6CA48073D370}"/>
              </a:ext>
            </a:extLst>
          </p:cNvPr>
          <p:cNvSpPr txBox="1"/>
          <p:nvPr/>
        </p:nvSpPr>
        <p:spPr>
          <a:xfrm>
            <a:off x="529868" y="843558"/>
            <a:ext cx="83626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Ανοίγουμε το αρχείο που κατεβάσαμε και συμπληρώνουμε την ελληνική μετάφραση με οποιοδήποτε μεταφραστικό εργαλείο θέλουμε </a:t>
            </a:r>
            <a:br>
              <a:rPr lang="el-GR" sz="180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 err="1">
                <a:solidFill>
                  <a:schemeClr val="tx1">
                    <a:lumMod val="75000"/>
                  </a:schemeClr>
                </a:solidFill>
              </a:rPr>
              <a:t>Poedit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ένα εργαλείο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από το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www.poedit.net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br>
              <a:rPr lang="el-GR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Είναι δωρεάν, διαθέτει μεταφραστική μνήμη</a:t>
            </a:r>
            <a:br>
              <a:rPr lang="el-GR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(υπάρχει και </a:t>
            </a:r>
            <a:r>
              <a:rPr lang="el-GR" sz="1800" dirty="0" err="1">
                <a:solidFill>
                  <a:schemeClr val="tx1">
                    <a:lumMod val="75000"/>
                  </a:schemeClr>
                </a:solidFill>
              </a:rPr>
              <a:t>Pro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 έκδοση με </a:t>
            </a:r>
            <a:r>
              <a:rPr lang="el-GR" sz="1800" dirty="0" err="1">
                <a:solidFill>
                  <a:schemeClr val="tx1">
                    <a:lumMod val="75000"/>
                  </a:schemeClr>
                </a:solidFill>
              </a:rPr>
              <a:t>extra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l-GR" sz="1800" dirty="0" err="1">
                <a:solidFill>
                  <a:schemeClr val="tx1">
                    <a:lumMod val="75000"/>
                  </a:schemeClr>
                </a:solidFill>
              </a:rPr>
              <a:t>features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 με μικρό κόστος).</a:t>
            </a:r>
            <a:br>
              <a:rPr lang="en-US" sz="18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Οι μεταφραστές του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WordPress 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το </a:t>
            </a:r>
            <a:r>
              <a:rPr lang="el-GR" sz="1800" dirty="0" err="1">
                <a:solidFill>
                  <a:schemeClr val="tx1">
                    <a:lumMod val="75000"/>
                  </a:schemeClr>
                </a:solidFill>
              </a:rPr>
              <a:t>προτιμού</a:t>
            </a:r>
            <a:endParaRPr lang="el-G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Όλα τα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CAT 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εργαλεία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(Trados </a:t>
            </a:r>
            <a:r>
              <a:rPr lang="el-GR" sz="1800" dirty="0" err="1">
                <a:solidFill>
                  <a:schemeClr val="tx1">
                    <a:lumMod val="75000"/>
                  </a:schemeClr>
                </a:solidFill>
              </a:rPr>
              <a:t>κ.α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Loco Translate – Plugin </a:t>
            </a:r>
            <a:endParaRPr lang="el-G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800" dirty="0">
              <a:solidFill>
                <a:schemeClr val="tx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>
                    <a:lumMod val="75000"/>
                  </a:schemeClr>
                </a:solidFill>
              </a:rPr>
              <a:t>Απλό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</a:rPr>
              <a:t>notepad</a:t>
            </a:r>
          </a:p>
          <a:p>
            <a:endParaRPr lang="el-GR" sz="1800" dirty="0">
              <a:solidFill>
                <a:schemeClr val="tx1">
                  <a:lumMod val="75000"/>
                </a:schemeClr>
              </a:solidFill>
            </a:endParaRPr>
          </a:p>
          <a:p>
            <a:br>
              <a:rPr lang="el-GR" sz="1800" dirty="0">
                <a:solidFill>
                  <a:schemeClr val="tx1">
                    <a:lumMod val="75000"/>
                  </a:schemeClr>
                </a:solidFill>
              </a:rPr>
            </a:br>
            <a:endParaRPr lang="el-GR" sz="1800" dirty="0">
              <a:solidFill>
                <a:schemeClr val="tx1">
                  <a:lumMod val="75000"/>
                </a:schemeClr>
              </a:solidFill>
            </a:endParaRPr>
          </a:p>
          <a:p>
            <a:endParaRPr lang="el-GR" sz="18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5362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15A96-2DBD-4E2D-8163-2FA9C12B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8BC15-4A8E-42C3-B800-5A25FEA38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DF2F7697-AA6A-411B-BA4E-009403BD8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404"/>
          <a:stretch/>
        </p:blipFill>
        <p:spPr>
          <a:xfrm>
            <a:off x="0" y="0"/>
            <a:ext cx="3478342" cy="51435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0BBD3B-1A6C-476E-8E39-6A51C6AE8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182" y="-9024"/>
            <a:ext cx="2580002" cy="51435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E5C232-8354-47CC-98CD-F57732BFB4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36" y="0"/>
            <a:ext cx="3899465" cy="51435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18DD4-8D7A-3A9F-2C8C-2F96851EFBD6}"/>
              </a:ext>
            </a:extLst>
          </p:cNvPr>
          <p:cNvSpPr txBox="1"/>
          <p:nvPr/>
        </p:nvSpPr>
        <p:spPr bwMode="auto">
          <a:xfrm>
            <a:off x="5425872" y="451596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Photos by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l-GR" i="1" dirty="0">
                <a:solidFill>
                  <a:schemeClr val="bg1"/>
                </a:solidFill>
              </a:rPr>
              <a:t>κ. Χρυσή </a:t>
            </a:r>
            <a:r>
              <a:rPr lang="el-GR" i="1" dirty="0" err="1">
                <a:solidFill>
                  <a:schemeClr val="bg1"/>
                </a:solidFill>
              </a:rPr>
              <a:t>Στεργάτου</a:t>
            </a:r>
            <a:r>
              <a:rPr lang="el-GR" i="1" dirty="0">
                <a:solidFill>
                  <a:schemeClr val="bg1"/>
                </a:solidFill>
              </a:rPr>
              <a:t> – </a:t>
            </a:r>
            <a:r>
              <a:rPr lang="el-GR" i="1" dirty="0" err="1">
                <a:solidFill>
                  <a:schemeClr val="bg1"/>
                </a:solidFill>
              </a:rPr>
              <a:t>Μυρμηγκάκη</a:t>
            </a:r>
            <a:endParaRPr lang="el-GR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62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7E3DD-D868-C3B1-8DBD-16CBA5F12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967F9-381E-3E85-0C28-335C19546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Πως το κάνουμε;</a:t>
            </a:r>
            <a:r>
              <a:rPr lang="en-US" dirty="0"/>
              <a:t> -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baseline="30000" dirty="0" err="1"/>
              <a:t>ος</a:t>
            </a:r>
            <a:r>
              <a:rPr lang="el-GR" dirty="0"/>
              <a:t> τρόπος – Με την χρήση εξωτερικού εργαλείου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B69FD1D-63D1-CF8C-676F-C682E34B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9" y="1482941"/>
            <a:ext cx="5904655" cy="3354260"/>
          </a:xfrm>
          <a:prstGeom prst="rect">
            <a:avLst/>
          </a:prstGeom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E19E8556-0C05-0980-9238-88E55255D301}"/>
              </a:ext>
            </a:extLst>
          </p:cNvPr>
          <p:cNvCxnSpPr>
            <a:cxnSpLocks/>
          </p:cNvCxnSpPr>
          <p:nvPr/>
        </p:nvCxnSpPr>
        <p:spPr>
          <a:xfrm>
            <a:off x="467544" y="3963732"/>
            <a:ext cx="792088" cy="504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23A0890-6A4D-85C4-23CE-17F03799CBB4}"/>
              </a:ext>
            </a:extLst>
          </p:cNvPr>
          <p:cNvSpPr txBox="1"/>
          <p:nvPr/>
        </p:nvSpPr>
        <p:spPr>
          <a:xfrm>
            <a:off x="586648" y="738466"/>
            <a:ext cx="672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Επιστρέφουμε στο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translate.wordpress.org 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και κάνουμε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‘Import translation 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και ανεβάζουμε το μεταφρασμένο αρχείο </a:t>
            </a:r>
            <a:endParaRPr lang="en-US" sz="1800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324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7C2BC-B7C6-4A14-A0F8-C1994306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l-GR" dirty="0">
                <a:sym typeface="Open Sans"/>
              </a:rPr>
              <a:t>Μια επιτυχημένη μετάφραση</a:t>
            </a:r>
            <a:endParaRPr lang="el-G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A07C8-0FBD-4E32-B4C2-0E53B283A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Παίζει βασικό ρόλο στην προσβασιμότητα και την εμπειρία χρήστη (UX)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Ταιριάζει απόλυτα στο πλαίσιο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Είναι σαφής και εύκολη στην κατανόηση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Διατηρεί ενιαίο λεξιλόγιο, ορολογία, ύφος και τόνο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0594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B4B13-AA8F-A62F-B82E-55AB9F633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D498-7E68-AB9D-3285-EAC208331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Μια αποτυχημένη μετάφραση μπορεί να είναι</a:t>
            </a:r>
            <a:r>
              <a:rPr lang="en-US" dirty="0"/>
              <a:t>…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FFE7C02-E352-456E-9C66-F564C76F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24" y="668317"/>
            <a:ext cx="3170951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7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l-GR" sz="36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Συμβουλές για μεταφραστές</a:t>
            </a:r>
            <a:endParaRPr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23"/>
          <p:cNvSpPr txBox="1"/>
          <p:nvPr/>
        </p:nvSpPr>
        <p:spPr>
          <a:xfrm>
            <a:off x="467544" y="915566"/>
            <a:ext cx="7297800" cy="3924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38148" indent="-342900">
              <a:lnSpc>
                <a:spcPct val="150000"/>
              </a:lnSpc>
              <a:buClr>
                <a:srgbClr val="157573"/>
              </a:buClr>
              <a:buSzPts val="2100"/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Ακολουθήστε το Εγχειρίδιο του Μεταφραστή και τις οδηγίες μετάφρασης</a:t>
            </a:r>
          </a:p>
          <a:p>
            <a:pPr marL="438148" indent="-342900">
              <a:lnSpc>
                <a:spcPct val="150000"/>
              </a:lnSpc>
              <a:buClr>
                <a:srgbClr val="157573"/>
              </a:buClr>
              <a:buSzPts val="2100"/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Η ποιότητα είναι πιο σημαντική με την ποσότητα</a:t>
            </a:r>
          </a:p>
          <a:p>
            <a:pPr marL="438148" indent="-342900">
              <a:lnSpc>
                <a:spcPct val="150000"/>
              </a:lnSpc>
              <a:buClr>
                <a:srgbClr val="157573"/>
              </a:buClr>
              <a:buSzPts val="2100"/>
              <a:buFont typeface="Arial" panose="020B0604020202020204" pitchFamily="34" charset="0"/>
              <a:buChar char="•"/>
            </a:pPr>
            <a:r>
              <a:rPr lang="el-GR" sz="1800" b="1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Μεταφράστε μόνο ό,τι γνωρίζετε</a:t>
            </a:r>
          </a:p>
          <a:p>
            <a:pPr marL="438148" indent="-342900">
              <a:lnSpc>
                <a:spcPct val="150000"/>
              </a:lnSpc>
              <a:buClr>
                <a:srgbClr val="157573"/>
              </a:buClr>
              <a:buSzPts val="2100"/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Λαμβάνετε σοβαρά υπόψη τη συνέπεια</a:t>
            </a:r>
          </a:p>
          <a:p>
            <a:pPr marL="438148" indent="-342900" rtl="0">
              <a:lnSpc>
                <a:spcPct val="150000"/>
              </a:lnSpc>
              <a:buClr>
                <a:srgbClr val="157573"/>
              </a:buClr>
              <a:buSzPts val="2100"/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Συνδεθείτε με την ομάδα </a:t>
            </a:r>
            <a:r>
              <a:rPr lang="el-GR" sz="1800" dirty="0" err="1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Polyglots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και την Ελληνική κοινότητα 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WordPress</a:t>
            </a:r>
            <a:r>
              <a:rPr lang="el-GR" sz="1800" dirty="0">
                <a:solidFill>
                  <a:schemeClr val="tx1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00" dirty="0">
                <a:sym typeface="Open Sans"/>
                <a:hlinkClick r:id="rId3"/>
              </a:rPr>
              <a:t>https://</a:t>
            </a:r>
            <a:r>
              <a:rPr lang="en-US" sz="1800" dirty="0">
                <a:hlinkClick r:id="rId3"/>
              </a:rPr>
              <a:t>el.wordpress.org/</a:t>
            </a:r>
            <a:r>
              <a:rPr lang="en-US" sz="1800" dirty="0"/>
              <a:t>,  </a:t>
            </a:r>
            <a:r>
              <a:rPr lang="en-US" sz="1800" i="1" dirty="0">
                <a:hlinkClick r:id="rId4"/>
              </a:rPr>
              <a:t>https://wpgreece.org/wordpress-greece-slack</a:t>
            </a:r>
            <a:endParaRPr lang="en-US" sz="1800" dirty="0"/>
          </a:p>
          <a:p>
            <a:pPr marL="438148" indent="-342900">
              <a:lnSpc>
                <a:spcPct val="150000"/>
              </a:lnSpc>
              <a:buClr>
                <a:srgbClr val="157573"/>
              </a:buClr>
              <a:buSzPts val="21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>
                  <a:lumMod val="7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FA3F-DB3B-446C-B8B3-94DB8F453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l-GR" dirty="0"/>
              <a:t>Χρήσιμα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259A1-ADB0-4CCB-A784-95F8776867F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8250" y="1203598"/>
            <a:ext cx="6858000" cy="3192462"/>
          </a:xfrm>
        </p:spPr>
        <p:txBody>
          <a:bodyPr>
            <a:norm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Οδηγός μετάφρασης: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https://el.wordpress.org/team/translation-guide/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Video: 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Πώς να μεταφράσεις το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WordPress, Themes 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και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Plugins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https://www.youtube.com/watch?v=CcGLwTt6BEs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Video: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Translate Live: in-context translation using WordPress Playground</a:t>
            </a:r>
            <a:br>
              <a:rPr lang="el-GR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https://www.youtube.com/watch?v=2Xdz4WnYlj0&amp;t=356s</a:t>
            </a:r>
            <a:r>
              <a:rPr lang="el-GR" dirty="0">
                <a:solidFill>
                  <a:schemeClr val="tx1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l-GR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4" name="Google Shape;73;p14">
            <a:extLst>
              <a:ext uri="{FF2B5EF4-FFF2-40B4-BE49-F238E27FC236}">
                <a16:creationId xmlns:a16="http://schemas.microsoft.com/office/drawing/2014/main" id="{0D483357-8C4D-4FD5-8428-1BD763ECEBF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0873" y="2898975"/>
            <a:ext cx="1621744" cy="1373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123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 name="slide2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191"/>
          <p:cNvSpPr>
            <a:spLocks noGrp="1"/>
          </p:cNvSpPr>
          <p:nvPr>
            <p:ph type="title" idx="10"/>
          </p:nvPr>
        </p:nvSpPr>
        <p:spPr bwMode="auto">
          <a:xfrm>
            <a:off x="251520" y="258321"/>
            <a:ext cx="2807999" cy="953399"/>
          </a:xfrm>
          <a:prstGeom prst="rect">
            <a:avLst/>
          </a:prstGeom>
        </p:spPr>
        <p:txBody>
          <a:bodyPr vert="horz" lIns="91425" tIns="91425" rIns="91425" bIns="91425" rtlCol="0" anchor="b">
            <a:noAutofit/>
          </a:bodyPr>
          <a:lstStyle/>
          <a:p>
            <a:pPr lvl="0">
              <a:spcBef>
                <a:spcPts val="0"/>
              </a:spcBef>
              <a:buNone/>
              <a:defRPr/>
            </a:pPr>
            <a:r>
              <a:rPr lang="en" sz="3000" dirty="0"/>
              <a:t>Thank you!</a:t>
            </a:r>
          </a:p>
        </p:txBody>
      </p:sp>
      <p:sp>
        <p:nvSpPr>
          <p:cNvPr id="3" name="Shape 192"/>
          <p:cNvSpPr>
            <a:spLocks noGrp="1"/>
          </p:cNvSpPr>
          <p:nvPr>
            <p:ph type="body" idx="11"/>
          </p:nvPr>
        </p:nvSpPr>
        <p:spPr bwMode="auto">
          <a:xfrm>
            <a:off x="222632" y="1419622"/>
            <a:ext cx="2807999" cy="3163499"/>
          </a:xfrm>
          <a:prstGeom prst="rect">
            <a:avLst/>
          </a:prstGeom>
        </p:spPr>
        <p:txBody>
          <a:bodyPr vert="horz" lIns="91425" tIns="91425" rIns="91425" bIns="91425" rtlCol="0" anchor="t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400" dirty="0"/>
              <a:t>Lena Stergatou</a:t>
            </a:r>
            <a:endParaRPr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400" dirty="0"/>
              <a:t>@lenasterg</a:t>
            </a:r>
            <a:endParaRPr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dirty="0"/>
          </a:p>
          <a:p>
            <a:pPr lv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" sz="1400" dirty="0"/>
              <a:t> </a:t>
            </a:r>
          </a:p>
        </p:txBody>
      </p:sp>
      <p:pic>
        <p:nvPicPr>
          <p:cNvPr id="5" name="Google Shape;139;p24">
            <a:extLst>
              <a:ext uri="{FF2B5EF4-FFF2-40B4-BE49-F238E27FC236}">
                <a16:creationId xmlns:a16="http://schemas.microsoft.com/office/drawing/2014/main" id="{076A466A-A3FE-465A-B66A-3C28D8A1D42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8921" y="3587092"/>
            <a:ext cx="1626775" cy="13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0C73262-E776-0D5E-990A-3BEA69762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82" y="0"/>
            <a:ext cx="3846588" cy="5143500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80EAD76-18F6-67C0-34BA-8B3552813C21}"/>
              </a:ext>
            </a:extLst>
          </p:cNvPr>
          <p:cNvSpPr/>
          <p:nvPr/>
        </p:nvSpPr>
        <p:spPr>
          <a:xfrm>
            <a:off x="3275856" y="0"/>
            <a:ext cx="2088232" cy="51435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C13372-81F8-7271-2632-70F85909D429}"/>
              </a:ext>
            </a:extLst>
          </p:cNvPr>
          <p:cNvSpPr txBox="1"/>
          <p:nvPr/>
        </p:nvSpPr>
        <p:spPr>
          <a:xfrm>
            <a:off x="1610576" y="2182603"/>
            <a:ext cx="2709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Ερωτήσεις ;</a:t>
            </a: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080B3-8C94-7EAD-575B-0673D138D49C}"/>
              </a:ext>
            </a:extLst>
          </p:cNvPr>
          <p:cNvSpPr txBox="1"/>
          <p:nvPr/>
        </p:nvSpPr>
        <p:spPr>
          <a:xfrm>
            <a:off x="2303227" y="457808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Photo by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l-GR" i="1" dirty="0">
                <a:solidFill>
                  <a:schemeClr val="bg1"/>
                </a:solidFill>
              </a:rPr>
              <a:t>κ. Χρυσή </a:t>
            </a:r>
            <a:r>
              <a:rPr lang="el-GR" i="1" dirty="0" err="1">
                <a:solidFill>
                  <a:schemeClr val="bg1"/>
                </a:solidFill>
              </a:rPr>
              <a:t>Στεργάτου</a:t>
            </a:r>
            <a:r>
              <a:rPr lang="el-GR" i="1" dirty="0">
                <a:solidFill>
                  <a:schemeClr val="bg1"/>
                </a:solidFill>
              </a:rPr>
              <a:t> – </a:t>
            </a:r>
            <a:r>
              <a:rPr lang="el-GR" i="1" dirty="0" err="1">
                <a:solidFill>
                  <a:schemeClr val="bg1"/>
                </a:solidFill>
              </a:rPr>
              <a:t>Μυρμηγκάκη</a:t>
            </a:r>
            <a:endParaRPr lang="el-GR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CD7EEE-FB5A-40CC-8A89-B4114A8CD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8"/>
          <a:stretch/>
        </p:blipFill>
        <p:spPr>
          <a:xfrm>
            <a:off x="-78206" y="1"/>
            <a:ext cx="9222206" cy="60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03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AD47-864D-430F-B9B0-75816D41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6B809-A2CB-4B84-A3F0-814A1C8CC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2B087-D251-4968-A6D7-EC10026F4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B504A-54C4-443D-8FE9-61132DA3B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81"/>
          <a:stretch/>
        </p:blipFill>
        <p:spPr>
          <a:xfrm>
            <a:off x="0" y="28010"/>
            <a:ext cx="9144000" cy="508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3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C2459-38C1-4376-B2E3-E0AF35864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A8903-49A6-412C-8A4C-45C1A56FF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873DB-2792-42B4-B67D-63FECFBEA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66ACE-FD00-4CB0-A211-08E1384A1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6" b="9233"/>
          <a:stretch/>
        </p:blipFill>
        <p:spPr>
          <a:xfrm>
            <a:off x="253093" y="0"/>
            <a:ext cx="8368394" cy="508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8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 fontScale="90000"/>
          </a:bodyPr>
          <a:lstStyle/>
          <a:p>
            <a:r>
              <a:rPr lang="el-GR" dirty="0">
                <a:solidFill>
                  <a:srgbClr val="B6036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49</a:t>
            </a:r>
            <a:r>
              <a:rPr lang="en" dirty="0">
                <a:solidFill>
                  <a:srgbClr val="B6036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%</a:t>
            </a:r>
            <a:endParaRPr dirty="0">
              <a:solidFill>
                <a:srgbClr val="B6036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853950" y="3018225"/>
            <a:ext cx="7436100" cy="1071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8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l-GR" sz="2400" dirty="0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Του πληθυσμού άνω των 55 ετών στην Ελλάδα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l-GR" sz="2400" b="1" dirty="0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ΔΕΝ ΓΝΩΡΙΖΕΙ</a:t>
            </a:r>
            <a:r>
              <a:rPr lang="el-GR" sz="2400" dirty="0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κάποια ξένη γλώσσα</a:t>
            </a:r>
          </a:p>
          <a:p>
            <a:pPr marL="0" indent="0">
              <a:spcAft>
                <a:spcPts val="1200"/>
              </a:spcAft>
              <a:buNone/>
            </a:pPr>
            <a:endParaRPr sz="2200" dirty="0">
              <a:solidFill>
                <a:schemeClr val="tx1">
                  <a:lumMod val="75000"/>
                </a:schemeClr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853950" y="884050"/>
            <a:ext cx="7436100" cy="558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Το</a:t>
            </a:r>
            <a:endParaRPr sz="2175" dirty="0">
              <a:solidFill>
                <a:schemeClr val="tx1">
                  <a:lumMod val="75000"/>
                </a:schemeClr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" name="Google Shape;87;p16">
            <a:extLst>
              <a:ext uri="{FF2B5EF4-FFF2-40B4-BE49-F238E27FC236}">
                <a16:creationId xmlns:a16="http://schemas.microsoft.com/office/drawing/2014/main" id="{8702264B-C2C0-467D-A288-3F898F448119}"/>
              </a:ext>
            </a:extLst>
          </p:cNvPr>
          <p:cNvSpPr txBox="1"/>
          <p:nvPr/>
        </p:nvSpPr>
        <p:spPr>
          <a:xfrm>
            <a:off x="311700" y="4559625"/>
            <a:ext cx="84588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000" u="sng" dirty="0">
                <a:solidFill>
                  <a:srgbClr val="157573"/>
                </a:solidFill>
                <a:latin typeface="Open Sans"/>
                <a:ea typeface="Open Sans"/>
                <a:cs typeface="Open Sans"/>
                <a:sym typeface="Open Sans"/>
              </a:rPr>
              <a:t>https://ec.europa.eu/eurostat/statistics-explained/index.php?title=Foreign_language_skills_statistics#Data_sources</a:t>
            </a:r>
          </a:p>
        </p:txBody>
      </p:sp>
    </p:spTree>
    <p:extLst>
      <p:ext uri="{BB962C8B-B14F-4D97-AF65-F5344CB8AC3E}">
        <p14:creationId xmlns:p14="http://schemas.microsoft.com/office/powerpoint/2010/main" val="3067535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72608" y="681150"/>
            <a:ext cx="3541843" cy="1890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n" sz="7200" dirty="0">
                <a:solidFill>
                  <a:srgbClr val="B6036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88,46%</a:t>
            </a:r>
            <a:endParaRPr sz="7200" dirty="0">
              <a:solidFill>
                <a:srgbClr val="B6036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32625" y="2571750"/>
            <a:ext cx="3821807" cy="1071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των Ελληνικών </a:t>
            </a:r>
            <a:r>
              <a:rPr lang="el-GR" sz="2175" dirty="0" err="1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ιστοτόπων</a:t>
            </a: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είναι κατασκευασμένο σε </a:t>
            </a:r>
            <a:r>
              <a:rPr lang="en-US" sz="2175" dirty="0">
                <a:solidFill>
                  <a:schemeClr val="tx1">
                    <a:lumMod val="75000"/>
                  </a:schemeClr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WordPress</a:t>
            </a:r>
            <a:endParaRPr sz="2175" dirty="0">
              <a:solidFill>
                <a:schemeClr val="tx1">
                  <a:lumMod val="75000"/>
                </a:schemeClr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11700" y="4559625"/>
            <a:ext cx="84588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1500" dirty="0">
                <a:hlinkClick r:id="rId3"/>
              </a:rPr>
              <a:t>https://trends.builtwith.com/cms/open-source/country/Greece</a:t>
            </a:r>
            <a:endParaRPr sz="1000" u="sng" dirty="0">
              <a:solidFill>
                <a:srgbClr val="15757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853950" y="884050"/>
            <a:ext cx="7436100" cy="558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200" dirty="0">
                <a:solidFill>
                  <a:srgbClr val="3858E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</a:t>
            </a:r>
            <a:endParaRPr sz="2200" dirty="0">
              <a:solidFill>
                <a:srgbClr val="3858E9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A2D9C-1585-45CA-96CC-E973A5FC4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82"/>
          <a:stretch/>
        </p:blipFill>
        <p:spPr>
          <a:xfrm>
            <a:off x="4201664" y="168409"/>
            <a:ext cx="4833852" cy="40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85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6E8D-994D-47BB-BA89-39D7C26A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50" y="526350"/>
            <a:ext cx="7747514" cy="40908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800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Ευτυχώς: </a:t>
            </a:r>
            <a:br>
              <a:rPr lang="en-US" sz="2175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</a:b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Τα κείμενα ενός ελληνικού </a:t>
            </a:r>
            <a:r>
              <a:rPr lang="el-GR" sz="2175" dirty="0" err="1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ιστότοπου</a:t>
            </a: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 </a:t>
            </a:r>
            <a:r>
              <a:rPr lang="el-GR" sz="2175" i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(συνήθως)</a:t>
            </a:r>
            <a:r>
              <a:rPr lang="en-US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 </a:t>
            </a: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είναι στα ελληνικά.</a:t>
            </a:r>
            <a:b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</a:br>
            <a:b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</a:br>
            <a:br>
              <a:rPr lang="en-US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</a:br>
            <a:r>
              <a:rPr lang="el-GR" sz="2800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Δυστυχώς</a:t>
            </a:r>
            <a:r>
              <a:rPr lang="en-US" sz="2800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:</a:t>
            </a:r>
            <a:r>
              <a:rPr lang="el-GR" sz="2800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 </a:t>
            </a:r>
            <a:br>
              <a:rPr lang="en-US" sz="2175" b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</a:b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αρκετές φορές τα μηνύματα του λογισμικού</a:t>
            </a:r>
            <a:r>
              <a:rPr lang="en-US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 </a:t>
            </a:r>
            <a: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δεν είναι μεταφρασμένα.  </a:t>
            </a:r>
            <a:b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</a:br>
            <a:r>
              <a:rPr lang="el-GR" sz="2175" i="1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  <a:t>Αυτά μπορεί να είναι μηνύματα από το ίδιο το λογισμικό ή τα πρόσθετα ή το θέμα εμφάνισης.</a:t>
            </a:r>
            <a:br>
              <a:rPr lang="el-GR" sz="2175" dirty="0">
                <a:solidFill>
                  <a:schemeClr val="tx1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Open Sans SemiBold"/>
              </a:rPr>
            </a:br>
            <a:endParaRPr lang="el-GR" sz="2175" dirty="0">
              <a:solidFill>
                <a:schemeClr val="tx1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Open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205957380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>
          <a:solidFill>
            <a:schemeClr val="phClr">
              <a:shade val="95000"/>
              <a:satMod val="104999"/>
            </a:schemeClr>
          </a:solidFill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</TotalTime>
  <Words>2068</Words>
  <Application>Microsoft Office PowerPoint</Application>
  <DocSecurity>0</DocSecurity>
  <PresentationFormat>On-screen Show (16:9)</PresentationFormat>
  <Paragraphs>119</Paragraphs>
  <Slides>35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Roboto</vt:lpstr>
      <vt:lpstr>Open Sans SemiBold</vt:lpstr>
      <vt:lpstr>Georgia</vt:lpstr>
      <vt:lpstr>Arial</vt:lpstr>
      <vt:lpstr>Open Sans ExtraBold</vt:lpstr>
      <vt:lpstr>Open Sans</vt:lpstr>
      <vt:lpstr>material</vt:lpstr>
      <vt:lpstr>Μεταφράζοντας το WordPress, με 0% τεχνικές γνώσεις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49%</vt:lpstr>
      <vt:lpstr>88,46%</vt:lpstr>
      <vt:lpstr>Ευτυχώς:  Τα κείμενα ενός ελληνικού ιστότοπου (συνήθως) είναι στα ελληνικά.   Δυστυχώς:  αρκετές φορές τα μηνύματα του λογισμικού δεν είναι μεταφρασμένα.   Αυτά μπορεί να είναι μηνύματα από το ίδιο το λογισμικό ή τα πρόσθετα ή το θέμα εμφάνισης. </vt:lpstr>
      <vt:lpstr>PowerPoint Presentation</vt:lpstr>
      <vt:lpstr>PowerPoint Presentation</vt:lpstr>
      <vt:lpstr>PowerPoint Presentation</vt:lpstr>
      <vt:lpstr>Marketing και χρήση αμετάφραστων κειμένων </vt:lpstr>
      <vt:lpstr>Marketing και χρήση αμετάφραστων κειμένων </vt:lpstr>
      <vt:lpstr>The Polyglots team </vt:lpstr>
      <vt:lpstr>Ποιος μπορεί να γίνει μέλος στην ομάδα Polyglots; </vt:lpstr>
      <vt:lpstr>Greek Contributors. Yeah, you!</vt:lpstr>
      <vt:lpstr>Τι δεν κάνουμε και τι κάνουμε;</vt:lpstr>
      <vt:lpstr>Ποια είναι η ροή διαδικασίας μετάφρασης;</vt:lpstr>
      <vt:lpstr>Πως αρχίζουμε;</vt:lpstr>
      <vt:lpstr>Πως το κάνουμε;  1ος τρόπος – Μέσα από το translate.wordpress.org</vt:lpstr>
      <vt:lpstr>Πως το κάνουμε; Μέσα από το translate.wordpress.org</vt:lpstr>
      <vt:lpstr>Πως το κάνουμε; 1ος τρόπος – Μέσα από το translate.wordpress.org</vt:lpstr>
      <vt:lpstr>1ος τρόπος  – Μέσα από το translate.wordpress.org -  Εύκολο και απλό </vt:lpstr>
      <vt:lpstr>1ος τρόπος  – Μέσα από το translate.wordpress.org -  Εύκολο και απλό </vt:lpstr>
      <vt:lpstr>Πως το κάνουμε; - 2ος τρόπος - Translate Live </vt:lpstr>
      <vt:lpstr>PowerPoint Presentation</vt:lpstr>
      <vt:lpstr>Πως το κάνουμε; - 3ος τρόπος – Με την χρήση εξωτερικού εργαλείου</vt:lpstr>
      <vt:lpstr>Πως το κάνουμε; - 3ος τρόπος – Με την χρήση εξωτερικού εργαλείου</vt:lpstr>
      <vt:lpstr>Πως το κάνουμε; - 3ος τρόπος – Με την χρήση εξωτερικού εργαλείου</vt:lpstr>
      <vt:lpstr>Μια επιτυχημένη μετάφραση</vt:lpstr>
      <vt:lpstr>Μια αποτυχημένη μετάφραση μπορεί να είναι…</vt:lpstr>
      <vt:lpstr>Συμβουλές για μεταφραστές</vt:lpstr>
      <vt:lpstr>Χρήσιμα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Evangelos Athanasiadis</dc:creator>
  <cp:keywords/>
  <dc:description/>
  <cp:lastModifiedBy>Stergatou Eleni</cp:lastModifiedBy>
  <cp:revision>43</cp:revision>
  <dcterms:created xsi:type="dcterms:W3CDTF">2016-04-23T09:49:27Z</dcterms:created>
  <dcterms:modified xsi:type="dcterms:W3CDTF">2025-11-19T10:59:50Z</dcterms:modified>
  <cp:category/>
  <dc:identifier/>
  <cp:contentStatus/>
  <dc:language/>
  <cp:version/>
</cp:coreProperties>
</file>